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8"/>
  </p:notesMasterIdLst>
  <p:sldIdLst>
    <p:sldId id="304" r:id="rId2"/>
    <p:sldId id="325" r:id="rId3"/>
    <p:sldId id="308" r:id="rId4"/>
    <p:sldId id="277" r:id="rId5"/>
    <p:sldId id="280" r:id="rId6"/>
    <p:sldId id="320" r:id="rId7"/>
    <p:sldId id="319" r:id="rId8"/>
    <p:sldId id="318" r:id="rId9"/>
    <p:sldId id="307" r:id="rId10"/>
    <p:sldId id="299" r:id="rId11"/>
    <p:sldId id="327" r:id="rId12"/>
    <p:sldId id="328" r:id="rId13"/>
    <p:sldId id="314" r:id="rId14"/>
    <p:sldId id="313" r:id="rId15"/>
    <p:sldId id="311" r:id="rId16"/>
    <p:sldId id="324" r:id="rId17"/>
    <p:sldId id="297" r:id="rId18"/>
    <p:sldId id="322" r:id="rId19"/>
    <p:sldId id="323" r:id="rId20"/>
    <p:sldId id="293" r:id="rId21"/>
    <p:sldId id="261" r:id="rId22"/>
    <p:sldId id="262" r:id="rId23"/>
    <p:sldId id="329" r:id="rId24"/>
    <p:sldId id="281" r:id="rId25"/>
    <p:sldId id="287" r:id="rId26"/>
    <p:sldId id="330" r:id="rId27"/>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90" autoAdjust="0"/>
    <p:restoredTop sz="93939" autoAdjust="0"/>
  </p:normalViewPr>
  <p:slideViewPr>
    <p:cSldViewPr>
      <p:cViewPr varScale="1">
        <p:scale>
          <a:sx n="96" d="100"/>
          <a:sy n="96" d="100"/>
        </p:scale>
        <p:origin x="68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2023-08-09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a:t>
            </a:fld>
            <a:endParaRPr lang="en-CA" dirty="0"/>
          </a:p>
        </p:txBody>
      </p:sp>
    </p:spTree>
    <p:extLst>
      <p:ext uri="{BB962C8B-B14F-4D97-AF65-F5344CB8AC3E}">
        <p14:creationId xmlns:p14="http://schemas.microsoft.com/office/powerpoint/2010/main" val="135698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14</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15</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22</a:t>
            </a:fld>
            <a:endParaRPr lang="en-CA" dirty="0"/>
          </a:p>
        </p:txBody>
      </p:sp>
    </p:spTree>
    <p:extLst>
      <p:ext uri="{BB962C8B-B14F-4D97-AF65-F5344CB8AC3E}">
        <p14:creationId xmlns:p14="http://schemas.microsoft.com/office/powerpoint/2010/main" val="7985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25</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2023</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68" y="5926801"/>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830997"/>
          </a:xfrm>
          <a:prstGeom prst="rect">
            <a:avLst/>
          </a:prstGeom>
        </p:spPr>
        <p:txBody>
          <a:bodyPr wrap="square">
            <a:spAutoFit/>
          </a:bodyPr>
          <a:lstStyle/>
          <a:p>
            <a:pPr algn="ctr"/>
            <a:r>
              <a:rPr lang="en-CA" sz="1600" b="1" dirty="0"/>
              <a:t>By: Jon George, </a:t>
            </a:r>
          </a:p>
          <a:p>
            <a:pPr algn="ctr"/>
            <a:r>
              <a:rPr lang="en-CA" sz="1600" b="1" dirty="0"/>
              <a:t>Project Manager</a:t>
            </a:r>
          </a:p>
          <a:p>
            <a:pPr algn="ctr"/>
            <a:r>
              <a:rPr lang="en-CA" sz="1600" b="1" dirty="0"/>
              <a:t>Thunder Bay </a:t>
            </a:r>
          </a:p>
        </p:txBody>
      </p:sp>
      <p:pic>
        <p:nvPicPr>
          <p:cNvPr id="4" name="Picture 3">
            <a:extLst>
              <a:ext uri="{FF2B5EF4-FFF2-40B4-BE49-F238E27FC236}">
                <a16:creationId xmlns:a16="http://schemas.microsoft.com/office/drawing/2014/main" id="{D6C96CAE-D425-1CB2-08BD-C89EDE8FD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484784"/>
            <a:ext cx="7128792" cy="4320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27584" y="96887"/>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277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206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23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277 X 206</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2481 +- 915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23</a:t>
            </a:r>
            <a:endParaRPr lang="en-CA" dirty="0">
              <a:ea typeface="Calibri" pitchFamily="34" charset="0"/>
              <a:cs typeface="Times New Roman" pitchFamily="18" charset="0"/>
            </a:endParaRPr>
          </a:p>
        </p:txBody>
      </p:sp>
      <p:sp>
        <p:nvSpPr>
          <p:cNvPr id="3" name="TextBox 2"/>
          <p:cNvSpPr txBox="1"/>
          <p:nvPr/>
        </p:nvSpPr>
        <p:spPr>
          <a:xfrm>
            <a:off x="598612" y="4119462"/>
            <a:ext cx="7632848" cy="4154984"/>
          </a:xfrm>
          <a:prstGeom prst="rect">
            <a:avLst/>
          </a:prstGeom>
          <a:noFill/>
        </p:spPr>
        <p:txBody>
          <a:bodyPr wrap="square" rtlCol="0">
            <a:spAutoFit/>
          </a:bodyPr>
          <a:lstStyle/>
          <a:p>
            <a:r>
              <a:rPr lang="en-CA" sz="2400" b="1" dirty="0">
                <a:solidFill>
                  <a:schemeClr val="accent6">
                    <a:lumMod val="75000"/>
                  </a:schemeClr>
                </a:solidFill>
              </a:rPr>
              <a:t>Neebing River…..2133 +- 1169  (north branch 2020)</a:t>
            </a:r>
          </a:p>
          <a:p>
            <a:r>
              <a:rPr lang="en-CA" sz="2400" b="1" dirty="0">
                <a:solidFill>
                  <a:schemeClr val="accent6">
                    <a:lumMod val="75000"/>
                  </a:schemeClr>
                </a:solidFill>
              </a:rPr>
              <a:t>McIntyre River…..2481 +- 915  (2022)</a:t>
            </a:r>
          </a:p>
          <a:p>
            <a:r>
              <a:rPr lang="en-CA" sz="2400" b="1" dirty="0">
                <a:solidFill>
                  <a:schemeClr val="accent6">
                    <a:lumMod val="75000"/>
                  </a:schemeClr>
                </a:solidFill>
              </a:rPr>
              <a:t>McVicar Creek…..1462 +- 725  (2022)</a:t>
            </a:r>
          </a:p>
          <a:p>
            <a:r>
              <a:rPr lang="en-CA" sz="2400" b="1" dirty="0">
                <a:solidFill>
                  <a:schemeClr val="accent6">
                    <a:lumMod val="75000"/>
                  </a:schemeClr>
                </a:solidFill>
              </a:rPr>
              <a:t>Portage Creek…..182 (2020)</a:t>
            </a:r>
          </a:p>
          <a:p>
            <a:r>
              <a:rPr lang="en-CA" sz="2400" b="1" dirty="0">
                <a:solidFill>
                  <a:schemeClr val="accent6">
                    <a:lumMod val="75000"/>
                  </a:schemeClr>
                </a:solidFill>
              </a:rPr>
              <a:t>MacKenzie River.. 222 +- 105 (2022)</a:t>
            </a:r>
          </a:p>
          <a:p>
            <a:r>
              <a:rPr lang="en-CA" sz="2400" b="1" dirty="0">
                <a:solidFill>
                  <a:schemeClr val="accent6">
                    <a:lumMod val="75000"/>
                  </a:schemeClr>
                </a:solidFill>
              </a:rPr>
              <a:t>Cypress River……864 +- 117 (2022)</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187624" y="360089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942644" y="6453336"/>
            <a:ext cx="5976664" cy="307777"/>
          </a:xfrm>
          <a:prstGeom prst="rect">
            <a:avLst/>
          </a:prstGeom>
          <a:noFill/>
        </p:spPr>
        <p:txBody>
          <a:bodyPr wrap="square" rtlCol="0">
            <a:spAutoFit/>
          </a:bodyPr>
          <a:lstStyle/>
          <a:p>
            <a:r>
              <a:rPr lang="en-CA" sz="1400" b="1" dirty="0">
                <a:solidFill>
                  <a:srgbClr val="FF0000"/>
                </a:solidFill>
              </a:rPr>
              <a:t> 2022 population estimates for are based on recaptures from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A82B3-831F-507D-BA94-2160F12EB95C}"/>
              </a:ext>
            </a:extLst>
          </p:cNvPr>
          <p:cNvPicPr>
            <a:picLocks noChangeAspect="1"/>
          </p:cNvPicPr>
          <p:nvPr/>
        </p:nvPicPr>
        <p:blipFill>
          <a:blip r:embed="rId2" cstate="print"/>
          <a:srcRect/>
          <a:stretch>
            <a:fillRect/>
          </a:stretch>
        </p:blipFill>
        <p:spPr bwMode="auto">
          <a:xfrm>
            <a:off x="971600" y="548680"/>
            <a:ext cx="7272808" cy="5760640"/>
          </a:xfrm>
          <a:prstGeom prst="rect">
            <a:avLst/>
          </a:prstGeom>
          <a:noFill/>
          <a:ln w="9525">
            <a:noFill/>
            <a:miter lim="800000"/>
            <a:headEnd/>
            <a:tailEnd/>
          </a:ln>
        </p:spPr>
      </p:pic>
    </p:spTree>
    <p:extLst>
      <p:ext uri="{BB962C8B-B14F-4D97-AF65-F5344CB8AC3E}">
        <p14:creationId xmlns:p14="http://schemas.microsoft.com/office/powerpoint/2010/main" val="304794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70EA9-63E8-42D6-8B8D-535744D73B6D}"/>
              </a:ext>
            </a:extLst>
          </p:cNvPr>
          <p:cNvPicPr/>
          <p:nvPr/>
        </p:nvPicPr>
        <p:blipFill>
          <a:blip r:embed="rId2" cstate="print"/>
          <a:srcRect/>
          <a:stretch>
            <a:fillRect/>
          </a:stretch>
        </p:blipFill>
        <p:spPr bwMode="auto">
          <a:xfrm>
            <a:off x="323528" y="620688"/>
            <a:ext cx="8568952" cy="5688632"/>
          </a:xfrm>
          <a:prstGeom prst="rect">
            <a:avLst/>
          </a:prstGeom>
          <a:noFill/>
          <a:ln w="9525">
            <a:noFill/>
            <a:miter lim="800000"/>
            <a:headEnd/>
            <a:tailEnd/>
          </a:ln>
        </p:spPr>
      </p:pic>
    </p:spTree>
    <p:extLst>
      <p:ext uri="{BB962C8B-B14F-4D97-AF65-F5344CB8AC3E}">
        <p14:creationId xmlns:p14="http://schemas.microsoft.com/office/powerpoint/2010/main" val="38314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938992"/>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 following scale </a:t>
            </a:r>
          </a:p>
          <a:p>
            <a:r>
              <a:rPr lang="en-CA" sz="1200" b="1" dirty="0"/>
              <a:t>     age / life history interpretation</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453D4-6B37-612A-558D-572F438738AC}"/>
              </a:ext>
            </a:extLst>
          </p:cNvPr>
          <p:cNvPicPr>
            <a:picLocks noChangeAspect="1"/>
          </p:cNvPicPr>
          <p:nvPr/>
        </p:nvPicPr>
        <p:blipFill>
          <a:blip r:embed="rId2" cstate="print"/>
          <a:srcRect/>
          <a:stretch>
            <a:fillRect/>
          </a:stretch>
        </p:blipFill>
        <p:spPr bwMode="auto">
          <a:xfrm>
            <a:off x="1187624" y="1268760"/>
            <a:ext cx="7272808" cy="4320480"/>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0A95D-D600-2280-F42B-53BEF3852CD4}"/>
              </a:ext>
            </a:extLst>
          </p:cNvPr>
          <p:cNvPicPr>
            <a:picLocks noChangeAspect="1"/>
          </p:cNvPicPr>
          <p:nvPr/>
        </p:nvPicPr>
        <p:blipFill>
          <a:blip r:embed="rId2" cstate="print"/>
          <a:srcRect/>
          <a:stretch>
            <a:fillRect/>
          </a:stretch>
        </p:blipFill>
        <p:spPr bwMode="auto">
          <a:xfrm>
            <a:off x="971600" y="1268760"/>
            <a:ext cx="7200800" cy="432047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a:xfrm>
            <a:off x="457200" y="18606"/>
            <a:ext cx="8229600" cy="1143000"/>
          </a:xfrm>
        </p:spPr>
        <p:txBody>
          <a:bodyPr/>
          <a:lstStyle/>
          <a:p>
            <a:r>
              <a:rPr lang="en-CA" b="1" dirty="0">
                <a:solidFill>
                  <a:srgbClr val="FF0000"/>
                </a:solidFill>
              </a:rPr>
              <a:t>Smolting History 2022</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4294967295"/>
          </p:nvPr>
        </p:nvSpPr>
        <p:spPr>
          <a:xfrm>
            <a:off x="107637" y="4868374"/>
            <a:ext cx="4824536" cy="3661867"/>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5" y="4715231"/>
            <a:ext cx="3538736" cy="186813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8C75370D-6F19-ECB0-7BAA-60E27FDC1E6F}"/>
              </a:ext>
            </a:extLst>
          </p:cNvPr>
          <p:cNvPicPr>
            <a:picLocks noGrp="1" noChangeAspect="1"/>
          </p:cNvPicPr>
          <p:nvPr>
            <p:ph sz="half" idx="1"/>
          </p:nvPr>
        </p:nvPicPr>
        <p:blipFill>
          <a:blip r:embed="rId3" cstate="print"/>
          <a:srcRect/>
          <a:stretch>
            <a:fillRect/>
          </a:stretch>
        </p:blipFill>
        <p:spPr bwMode="auto">
          <a:xfrm>
            <a:off x="647680" y="1689886"/>
            <a:ext cx="4038600" cy="2895600"/>
          </a:xfrm>
          <a:prstGeom prst="rect">
            <a:avLst/>
          </a:prstGeom>
          <a:noFill/>
          <a:ln w="9525">
            <a:noFill/>
            <a:miter lim="800000"/>
            <a:headEnd/>
            <a:tailEnd/>
          </a:ln>
        </p:spPr>
      </p:pic>
      <p:pic>
        <p:nvPicPr>
          <p:cNvPr id="9" name="Content Placeholder 8">
            <a:extLst>
              <a:ext uri="{FF2B5EF4-FFF2-40B4-BE49-F238E27FC236}">
                <a16:creationId xmlns:a16="http://schemas.microsoft.com/office/drawing/2014/main" id="{8B54EC80-4D93-FB93-7913-B7DD65030A80}"/>
              </a:ext>
            </a:extLst>
          </p:cNvPr>
          <p:cNvPicPr>
            <a:picLocks noGrp="1" noChangeAspect="1"/>
          </p:cNvPicPr>
          <p:nvPr>
            <p:ph sz="half" idx="2"/>
          </p:nvPr>
        </p:nvPicPr>
        <p:blipFill>
          <a:blip r:embed="rId4" cstate="print"/>
          <a:srcRect/>
          <a:stretch>
            <a:fillRect/>
          </a:stretch>
        </p:blipFill>
        <p:spPr bwMode="auto">
          <a:xfrm>
            <a:off x="4713672" y="1765827"/>
            <a:ext cx="4038600" cy="2754358"/>
          </a:xfrm>
          <a:prstGeom prst="rect">
            <a:avLst/>
          </a:prstGeom>
          <a:noFill/>
          <a:ln w="9525">
            <a:noFill/>
            <a:miter lim="800000"/>
            <a:headEnd/>
            <a:tailEnd/>
          </a:ln>
        </p:spPr>
      </p:pic>
    </p:spTree>
    <p:extLst>
      <p:ext uri="{BB962C8B-B14F-4D97-AF65-F5344CB8AC3E}">
        <p14:creationId xmlns:p14="http://schemas.microsoft.com/office/powerpoint/2010/main" val="4728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sz="half" idx="2"/>
          </p:nvPr>
        </p:nvSpPr>
        <p:spPr>
          <a:xfrm>
            <a:off x="66309" y="4443799"/>
            <a:ext cx="5400600" cy="2124143"/>
          </a:xfrm>
        </p:spPr>
        <p:txBody>
          <a:bodyPr>
            <a:normAutofit/>
          </a:bodyPr>
          <a:lstStyle/>
          <a:p>
            <a:r>
              <a:rPr lang="en-CA" sz="1800" b="1" dirty="0"/>
              <a:t>At maturity males have spent one to three years in Lake Superior and range in size from 30 to 60 cm. Females are generally a year older and  have spent two to four years in the lake environment and range from 48 to 65 cm.</a:t>
            </a:r>
          </a:p>
          <a:p>
            <a:r>
              <a:rPr lang="en-CA" sz="1800" b="1" dirty="0"/>
              <a:t>Spawning steelhead have a strong homing instinct to the stream in which they were born.</a:t>
            </a:r>
          </a:p>
        </p:txBody>
      </p:sp>
      <p:pic>
        <p:nvPicPr>
          <p:cNvPr id="2050" name="Picture 2" descr="How to Fish for Rainbow Trout in a Lake - My Fishing Tools">
            <a:extLst>
              <a:ext uri="{FF2B5EF4-FFF2-40B4-BE49-F238E27FC236}">
                <a16:creationId xmlns:a16="http://schemas.microsoft.com/office/drawing/2014/main" id="{9FFF40B5-9241-4871-976D-4F7D40A9F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95018"/>
            <a:ext cx="3312368" cy="2124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15165EB-AB5D-FD15-8CE1-1785A63AB479}"/>
              </a:ext>
            </a:extLst>
          </p:cNvPr>
          <p:cNvPicPr>
            <a:picLocks noChangeAspect="1"/>
          </p:cNvPicPr>
          <p:nvPr/>
        </p:nvPicPr>
        <p:blipFill>
          <a:blip r:embed="rId3" cstate="print"/>
          <a:srcRect/>
          <a:stretch>
            <a:fillRect/>
          </a:stretch>
        </p:blipFill>
        <p:spPr bwMode="auto">
          <a:xfrm>
            <a:off x="133087" y="1268279"/>
            <a:ext cx="4533900" cy="3095625"/>
          </a:xfrm>
          <a:prstGeom prst="rect">
            <a:avLst/>
          </a:prstGeom>
          <a:noFill/>
          <a:ln w="9525">
            <a:noFill/>
            <a:miter lim="800000"/>
            <a:headEnd/>
            <a:tailEnd/>
          </a:ln>
        </p:spPr>
      </p:pic>
      <p:pic>
        <p:nvPicPr>
          <p:cNvPr id="5" name="Picture 4">
            <a:extLst>
              <a:ext uri="{FF2B5EF4-FFF2-40B4-BE49-F238E27FC236}">
                <a16:creationId xmlns:a16="http://schemas.microsoft.com/office/drawing/2014/main" id="{B53579C6-33CC-44D0-AE6F-A9AF1583D1EA}"/>
              </a:ext>
            </a:extLst>
          </p:cNvPr>
          <p:cNvPicPr>
            <a:picLocks noChangeAspect="1"/>
          </p:cNvPicPr>
          <p:nvPr/>
        </p:nvPicPr>
        <p:blipFill>
          <a:blip r:embed="rId4" cstate="print"/>
          <a:srcRect/>
          <a:stretch>
            <a:fillRect/>
          </a:stretch>
        </p:blipFill>
        <p:spPr bwMode="auto">
          <a:xfrm>
            <a:off x="4358580" y="1306378"/>
            <a:ext cx="4533900" cy="3019425"/>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Wild Lake Superior Steelhead</a:t>
            </a:r>
          </a:p>
        </p:txBody>
      </p:sp>
      <p:pic>
        <p:nvPicPr>
          <p:cNvPr id="5" name="Picture 4">
            <a:extLst>
              <a:ext uri="{FF2B5EF4-FFF2-40B4-BE49-F238E27FC236}">
                <a16:creationId xmlns:a16="http://schemas.microsoft.com/office/drawing/2014/main" id="{21B14071-9BC8-4537-54B6-9289C665F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259632"/>
            <a:ext cx="7200800" cy="5265712"/>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56322" y="4496392"/>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can be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3" name="Picture 2">
            <a:extLst>
              <a:ext uri="{FF2B5EF4-FFF2-40B4-BE49-F238E27FC236}">
                <a16:creationId xmlns:a16="http://schemas.microsoft.com/office/drawing/2014/main" id="{FB3B178C-8B0D-4635-8EFE-35D0EA69F9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502448"/>
            <a:ext cx="3600400" cy="2149134"/>
          </a:xfrm>
          <a:prstGeom prst="rect">
            <a:avLst/>
          </a:prstGeom>
        </p:spPr>
      </p:pic>
      <p:pic>
        <p:nvPicPr>
          <p:cNvPr id="2" name="Picture 1">
            <a:extLst>
              <a:ext uri="{FF2B5EF4-FFF2-40B4-BE49-F238E27FC236}">
                <a16:creationId xmlns:a16="http://schemas.microsoft.com/office/drawing/2014/main" id="{DF7051FC-0AD8-7803-1560-145E120827C7}"/>
              </a:ext>
            </a:extLst>
          </p:cNvPr>
          <p:cNvPicPr>
            <a:picLocks noChangeAspect="1"/>
          </p:cNvPicPr>
          <p:nvPr/>
        </p:nvPicPr>
        <p:blipFill>
          <a:blip r:embed="rId3" cstate="print"/>
          <a:srcRect/>
          <a:stretch>
            <a:fillRect/>
          </a:stretch>
        </p:blipFill>
        <p:spPr bwMode="auto">
          <a:xfrm>
            <a:off x="273648" y="1237753"/>
            <a:ext cx="4533900" cy="3219450"/>
          </a:xfrm>
          <a:prstGeom prst="rect">
            <a:avLst/>
          </a:prstGeom>
          <a:noFill/>
          <a:ln w="9525">
            <a:noFill/>
            <a:miter lim="800000"/>
            <a:headEnd/>
            <a:tailEnd/>
          </a:ln>
        </p:spPr>
      </p:pic>
      <p:pic>
        <p:nvPicPr>
          <p:cNvPr id="4" name="Picture 3">
            <a:extLst>
              <a:ext uri="{FF2B5EF4-FFF2-40B4-BE49-F238E27FC236}">
                <a16:creationId xmlns:a16="http://schemas.microsoft.com/office/drawing/2014/main" id="{1C389ABF-19CF-ABB9-C81E-A50F379F9CB7}"/>
              </a:ext>
            </a:extLst>
          </p:cNvPr>
          <p:cNvPicPr>
            <a:picLocks noChangeAspect="1"/>
          </p:cNvPicPr>
          <p:nvPr/>
        </p:nvPicPr>
        <p:blipFill>
          <a:blip r:embed="rId4" cstate="print"/>
          <a:srcRect/>
          <a:stretch>
            <a:fillRect/>
          </a:stretch>
        </p:blipFill>
        <p:spPr bwMode="auto">
          <a:xfrm>
            <a:off x="4600575" y="1268617"/>
            <a:ext cx="4543425" cy="3000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550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may weigh 2.5 kg. or 5.5 Lbs.</a:t>
            </a:r>
          </a:p>
          <a:p>
            <a:pPr marL="457200" indent="-457200" eaLnBrk="1" hangingPunct="1">
              <a:lnSpc>
                <a:spcPct val="80000"/>
              </a:lnSpc>
            </a:pPr>
            <a:r>
              <a:rPr lang="en-CA" sz="2600" b="1" dirty="0"/>
              <a:t>A 75 cm. (30”) steelhead may weigh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can be 3 years old</a:t>
            </a:r>
          </a:p>
          <a:p>
            <a:pPr marL="457200" indent="-457200" eaLnBrk="1" hangingPunct="1">
              <a:lnSpc>
                <a:spcPct val="80000"/>
              </a:lnSpc>
            </a:pPr>
            <a:r>
              <a:rPr lang="en-CA" sz="2600" b="1" dirty="0"/>
              <a:t>A 70 cm. (28”) steelhead can be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35633" y="878681"/>
            <a:ext cx="4320480" cy="5693866"/>
          </a:xfrm>
          <a:prstGeom prst="rect">
            <a:avLst/>
          </a:prstGeom>
          <a:noFill/>
        </p:spPr>
        <p:txBody>
          <a:bodyPr wrap="square" rtlCol="0">
            <a:spAutoFit/>
          </a:bodyPr>
          <a:lstStyle/>
          <a:p>
            <a:r>
              <a:rPr lang="en-CA" sz="1400" b="1" dirty="0"/>
              <a:t>The adult estimated steelhead population size in Portage Creek in 1992 was 500….increasing to over 2000 by 2003. In 2020 the population was estimated at less than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2023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related to poor survival of juvenile steelhead from the smolt stage (migration from Portage Creek to Black Bay) to first time spawners. This decline in the steelhead population appears to correspond with changes in the Black Bay fish community after 2004. In 2023 the adult population appears similar to past years with low number of maiden spawners.</a:t>
            </a:r>
          </a:p>
        </p:txBody>
      </p:sp>
      <p:pic>
        <p:nvPicPr>
          <p:cNvPr id="11" name="Picture 10">
            <a:extLst>
              <a:ext uri="{FF2B5EF4-FFF2-40B4-BE49-F238E27FC236}">
                <a16:creationId xmlns:a16="http://schemas.microsoft.com/office/drawing/2014/main" id="{40295688-4E98-4ADD-8FD5-3D7F2511A58B}"/>
              </a:ext>
            </a:extLst>
          </p:cNvPr>
          <p:cNvPicPr/>
          <p:nvPr/>
        </p:nvPicPr>
        <p:blipFill>
          <a:blip r:embed="rId3" cstate="print"/>
          <a:srcRect/>
          <a:stretch>
            <a:fillRect/>
          </a:stretch>
        </p:blipFill>
        <p:spPr bwMode="auto">
          <a:xfrm>
            <a:off x="128141" y="724847"/>
            <a:ext cx="4533900" cy="3076575"/>
          </a:xfrm>
          <a:prstGeom prst="rect">
            <a:avLst/>
          </a:prstGeom>
          <a:noFill/>
          <a:ln w="9525">
            <a:noFill/>
            <a:miter lim="800000"/>
            <a:headEnd/>
            <a:tailEnd/>
          </a:ln>
        </p:spPr>
      </p:pic>
      <p:pic>
        <p:nvPicPr>
          <p:cNvPr id="12" name="Picture 11">
            <a:extLst>
              <a:ext uri="{FF2B5EF4-FFF2-40B4-BE49-F238E27FC236}">
                <a16:creationId xmlns:a16="http://schemas.microsoft.com/office/drawing/2014/main" id="{7C082F3C-9924-4F69-8E70-49F47BBB2426}"/>
              </a:ext>
            </a:extLst>
          </p:cNvPr>
          <p:cNvPicPr/>
          <p:nvPr/>
        </p:nvPicPr>
        <p:blipFill>
          <a:blip r:embed="rId4" cstate="print"/>
          <a:srcRect/>
          <a:stretch>
            <a:fillRect/>
          </a:stretch>
        </p:blipFill>
        <p:spPr bwMode="auto">
          <a:xfrm>
            <a:off x="130057" y="3789040"/>
            <a:ext cx="4657725" cy="3028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C99FB-A2DC-B090-2C65-F8BEF9077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272808" cy="5040560"/>
          </a:xfrm>
          <a:prstGeom prst="rect">
            <a:avLst/>
          </a:prstGeom>
        </p:spPr>
      </p:pic>
      <p:sp>
        <p:nvSpPr>
          <p:cNvPr id="9" name="TextBox 8">
            <a:extLst>
              <a:ext uri="{FF2B5EF4-FFF2-40B4-BE49-F238E27FC236}">
                <a16:creationId xmlns:a16="http://schemas.microsoft.com/office/drawing/2014/main" id="{57655DA5-A3BC-676B-A2E9-2659E0305B39}"/>
              </a:ext>
            </a:extLst>
          </p:cNvPr>
          <p:cNvSpPr txBox="1"/>
          <p:nvPr/>
        </p:nvSpPr>
        <p:spPr>
          <a:xfrm>
            <a:off x="323528" y="609680"/>
            <a:ext cx="9684568" cy="400110"/>
          </a:xfrm>
          <a:prstGeom prst="rect">
            <a:avLst/>
          </a:prstGeom>
          <a:noFill/>
        </p:spPr>
        <p:txBody>
          <a:bodyPr wrap="square" rtlCol="0">
            <a:spAutoFit/>
          </a:bodyPr>
          <a:lstStyle/>
          <a:p>
            <a:r>
              <a:rPr lang="en-CA" sz="2000" b="1" dirty="0">
                <a:solidFill>
                  <a:srgbClr val="FF0000"/>
                </a:solidFill>
              </a:rPr>
              <a:t>Steelhead tag returns from Ontario’s Western Lake Superior tributaries</a:t>
            </a:r>
          </a:p>
        </p:txBody>
      </p:sp>
    </p:spTree>
    <p:extLst>
      <p:ext uri="{BB962C8B-B14F-4D97-AF65-F5344CB8AC3E}">
        <p14:creationId xmlns:p14="http://schemas.microsoft.com/office/powerpoint/2010/main" val="151492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611560" y="1124744"/>
            <a:ext cx="822960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Urban Thunder Bay tributaries </a:t>
            </a:r>
            <a:r>
              <a:rPr lang="en-CA" sz="1400" b="1" dirty="0" err="1">
                <a:latin typeface="Arial" pitchFamily="34" charset="0"/>
                <a:cs typeface="Arial" pitchFamily="34" charset="0"/>
              </a:rPr>
              <a:t>ie</a:t>
            </a:r>
            <a:r>
              <a:rPr lang="en-CA" sz="1400" b="1" dirty="0">
                <a:latin typeface="Arial" pitchFamily="34" charset="0"/>
                <a:cs typeface="Arial" pitchFamily="34" charset="0"/>
              </a:rPr>
              <a:t>. </a:t>
            </a:r>
            <a:r>
              <a:rPr lang="en-CA" sz="1400" b="1" dirty="0" err="1">
                <a:latin typeface="Arial" pitchFamily="34" charset="0"/>
                <a:cs typeface="Arial" pitchFamily="34" charset="0"/>
              </a:rPr>
              <a:t>Neebing</a:t>
            </a:r>
            <a:r>
              <a:rPr lang="en-CA" sz="1400" b="1" dirty="0">
                <a:latin typeface="Arial" pitchFamily="34" charset="0"/>
                <a:cs typeface="Arial" pitchFamily="34" charset="0"/>
              </a:rPr>
              <a:t> and McIntyre R. had significant numbers of large, older repeat spawning adults but low numbers of young maiden spawners </a:t>
            </a:r>
          </a:p>
          <a:p>
            <a:pPr>
              <a:lnSpc>
                <a:spcPct val="80000"/>
              </a:lnSpc>
            </a:pPr>
            <a:r>
              <a:rPr lang="en-CA" sz="1400" b="1" dirty="0">
                <a:latin typeface="Arial" pitchFamily="34" charset="0"/>
                <a:cs typeface="Arial" pitchFamily="34" charset="0"/>
              </a:rPr>
              <a:t>Small Lake Shore tributaries have relatively small adult steelhead populations with high annual mortality</a:t>
            </a:r>
            <a:endParaRPr lang="en-CA" sz="1800" dirty="0"/>
          </a:p>
          <a:p>
            <a:pPr>
              <a:lnSpc>
                <a:spcPct val="80000"/>
              </a:lnSpc>
            </a:pPr>
            <a:r>
              <a:rPr lang="en-CA" sz="1400" b="1" dirty="0">
                <a:latin typeface="Arial" pitchFamily="34" charset="0"/>
                <a:cs typeface="Arial" pitchFamily="34" charset="0"/>
              </a:rPr>
              <a:t>The MacKenzie River has an adult population size of 222 +-105 and a repeat spawning rate of 63% indicating a relatively small, fragile but sustainable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under 200 from over 2000 (2007)… equivalent to a 90% decrease.</a:t>
            </a:r>
          </a:p>
          <a:p>
            <a:pPr>
              <a:lnSpc>
                <a:spcPct val="80000"/>
              </a:lnSpc>
            </a:pPr>
            <a:r>
              <a:rPr lang="en-CA" sz="1400" b="1" dirty="0">
                <a:latin typeface="Arial" pitchFamily="34" charset="0"/>
                <a:cs typeface="Arial" pitchFamily="34" charset="0"/>
              </a:rPr>
              <a:t>Poor survival of juvenile smolts to first time spawning (1995 to 2019) and low angler success in most major tributaries ie. Wolf, Black Sturgeon and Coldwater, has occurred over the past ten years.</a:t>
            </a:r>
          </a:p>
          <a:p>
            <a:pPr eaLnBrk="1" hangingPunct="1">
              <a:lnSpc>
                <a:spcPct val="80000"/>
              </a:lnSpc>
            </a:pPr>
            <a:r>
              <a:rPr lang="en-CA" sz="1400" b="1" dirty="0">
                <a:latin typeface="Arial" pitchFamily="34" charset="0"/>
                <a:cs typeface="Arial" pitchFamily="34" charset="0"/>
              </a:rPr>
              <a:t>Changes in the Black Bay fish community may have contributed to the apparent  widespread decline in wild steelhead populations.</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Two tributaries of Nipigon Bay (Jackpine (71%), Cypress Rivers (79%) had high repeat spawning levels but low recruiting age classes (maiden spawners).</a:t>
            </a:r>
          </a:p>
          <a:p>
            <a:pPr>
              <a:lnSpc>
                <a:spcPct val="80000"/>
              </a:lnSpc>
            </a:pPr>
            <a:r>
              <a:rPr lang="en-CA" sz="1400" b="1" dirty="0">
                <a:latin typeface="Arial" pitchFamily="34" charset="0"/>
                <a:cs typeface="Arial" pitchFamily="34" charset="0"/>
              </a:rPr>
              <a:t>A  quantitative study on the Cypress River from 2022 to 2023 estimated a adult population </a:t>
            </a:r>
          </a:p>
          <a:p>
            <a:pPr marL="0" indent="0">
              <a:lnSpc>
                <a:spcPct val="80000"/>
              </a:lnSpc>
              <a:buNone/>
            </a:pPr>
            <a:r>
              <a:rPr lang="en-CA" sz="1400" b="1" dirty="0">
                <a:latin typeface="Arial" pitchFamily="34" charset="0"/>
                <a:cs typeface="Arial" pitchFamily="34" charset="0"/>
              </a:rPr>
              <a:t>       of 864 +- 117.</a:t>
            </a:r>
          </a:p>
          <a:p>
            <a:pPr>
              <a:lnSpc>
                <a:spcPct val="80000"/>
              </a:lnSpc>
            </a:pPr>
            <a:r>
              <a:rPr lang="en-CA" sz="1400" b="1" dirty="0">
                <a:latin typeface="Arial" pitchFamily="34" charset="0"/>
                <a:cs typeface="Arial" pitchFamily="34" charset="0"/>
              </a:rPr>
              <a:t>The adult populations in the Jackpine and Cypress Rivers appear adequate for maintaining recruitment if environmental conditions are favourable. </a:t>
            </a:r>
          </a:p>
          <a:p>
            <a:pPr marL="0" indent="0">
              <a:lnSpc>
                <a:spcPct val="80000"/>
              </a:lnSpc>
              <a:buNone/>
            </a:pPr>
            <a:endParaRPr lang="en-CA" sz="1400" b="1" dirty="0">
              <a:latin typeface="Arial" pitchFamily="34" charset="0"/>
              <a:cs typeface="Arial" pitchFamily="34" charset="0"/>
            </a:endParaRPr>
          </a:p>
          <a:p>
            <a:pPr marL="0" indent="0">
              <a:lnSpc>
                <a:spcPct val="80000"/>
              </a:lnSpc>
              <a:buNone/>
            </a:pPr>
            <a:endParaRPr lang="en-CA" sz="1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260648"/>
            <a:ext cx="8229600" cy="936104"/>
          </a:xfrm>
        </p:spPr>
        <p:txBody>
          <a:bodyPr>
            <a:normAutofit/>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623848" y="1412776"/>
            <a:ext cx="8496944" cy="6192688"/>
          </a:xfrm>
        </p:spPr>
        <p:txBody>
          <a:bodyPr>
            <a:noAutofit/>
          </a:bodyPr>
          <a:lstStyle/>
          <a:p>
            <a:pPr eaLnBrk="1" hangingPunct="1">
              <a:lnSpc>
                <a:spcPct val="80000"/>
              </a:lnSpc>
              <a:buFontTx/>
              <a:buNone/>
              <a:defRPr/>
            </a:pPr>
            <a:r>
              <a:rPr lang="en-CA" sz="1600" b="1" dirty="0"/>
              <a:t>       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Terry </a:t>
            </a:r>
            <a:r>
              <a:rPr lang="en-CA" sz="1600" b="1" dirty="0" err="1"/>
              <a:t>Kosolowski</a:t>
            </a:r>
            <a:endParaRPr lang="en-CA" sz="1600" b="1" dirty="0"/>
          </a:p>
          <a:p>
            <a:pPr eaLnBrk="1" hangingPunct="1">
              <a:lnSpc>
                <a:spcPct val="80000"/>
              </a:lnSpc>
              <a:buFontTx/>
              <a:buNone/>
              <a:defRPr/>
            </a:pPr>
            <a:r>
              <a:rPr lang="en-CA" sz="1600" b="1" dirty="0">
                <a:solidFill>
                  <a:srgbClr val="FF0000"/>
                </a:solidFill>
              </a:rPr>
              <a:t>McVicar Creek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Blind, Wild Goose and Birch Beach Creeks:</a:t>
            </a:r>
          </a:p>
          <a:p>
            <a:pPr eaLnBrk="1" hangingPunct="1">
              <a:lnSpc>
                <a:spcPct val="80000"/>
              </a:lnSpc>
              <a:buFontTx/>
              <a:buNone/>
              <a:defRPr/>
            </a:pPr>
            <a:r>
              <a:rPr lang="en-CA" sz="1600" b="1" dirty="0"/>
              <a:t>Derek </a:t>
            </a:r>
            <a:r>
              <a:rPr lang="en-CA" sz="1600" b="1" dirty="0" err="1"/>
              <a:t>Klement</a:t>
            </a:r>
            <a:endParaRPr lang="en-CA" sz="1600" b="1" dirty="0"/>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Jackpine, Cypress and Nipigon Bay tributaries data collection:</a:t>
            </a:r>
          </a:p>
          <a:p>
            <a:pPr eaLnBrk="1" hangingPunct="1">
              <a:lnSpc>
                <a:spcPct val="80000"/>
              </a:lnSpc>
              <a:buFontTx/>
              <a:buNone/>
              <a:defRPr/>
            </a:pPr>
            <a:r>
              <a:rPr lang="en-CA" sz="1600" b="1" dirty="0"/>
              <a:t>Wes B., Keith A., Kyle S., Mike S., Dave S., Jon T., Scott M. and OMNRF</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Collesso, Hook Line and Sinker, Guelph, Ontario</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272D0D-CE77-6EDF-B95F-44E4E18D21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272808" cy="5040560"/>
          </a:xfrm>
          <a:prstGeom prst="rect">
            <a:avLst/>
          </a:prstGeom>
        </p:spPr>
      </p:pic>
      <p:sp>
        <p:nvSpPr>
          <p:cNvPr id="7" name="TextBox 6">
            <a:extLst>
              <a:ext uri="{FF2B5EF4-FFF2-40B4-BE49-F238E27FC236}">
                <a16:creationId xmlns:a16="http://schemas.microsoft.com/office/drawing/2014/main" id="{313BEEA7-119D-377A-000B-58042530E0B0}"/>
              </a:ext>
            </a:extLst>
          </p:cNvPr>
          <p:cNvSpPr txBox="1"/>
          <p:nvPr/>
        </p:nvSpPr>
        <p:spPr>
          <a:xfrm>
            <a:off x="971600" y="260648"/>
            <a:ext cx="8424936" cy="892552"/>
          </a:xfrm>
          <a:prstGeom prst="rect">
            <a:avLst/>
          </a:prstGeom>
          <a:noFill/>
        </p:spPr>
        <p:txBody>
          <a:bodyPr wrap="square">
            <a:spAutoFit/>
          </a:bodyPr>
          <a:lstStyle/>
          <a:p>
            <a:r>
              <a:rPr lang="en-CA" sz="2400" b="1" dirty="0">
                <a:solidFill>
                  <a:srgbClr val="FF0000"/>
                </a:solidFill>
              </a:rPr>
              <a:t>The Protection of Lake </a:t>
            </a:r>
            <a:r>
              <a:rPr lang="en-CA" sz="2800" b="1" dirty="0">
                <a:solidFill>
                  <a:srgbClr val="FF0000"/>
                </a:solidFill>
                <a:latin typeface="+mj-lt"/>
              </a:rPr>
              <a:t>Superior’s</a:t>
            </a:r>
            <a:r>
              <a:rPr lang="en-CA" sz="2400" b="1" dirty="0">
                <a:solidFill>
                  <a:srgbClr val="FF0000"/>
                </a:solidFill>
              </a:rPr>
              <a:t> Wild Steelhead </a:t>
            </a:r>
          </a:p>
          <a:p>
            <a:r>
              <a:rPr lang="en-CA" sz="2400" b="1" dirty="0">
                <a:solidFill>
                  <a:srgbClr val="FF0000"/>
                </a:solidFill>
              </a:rPr>
              <a:t>                     Fishery is in Your Hands</a:t>
            </a:r>
            <a:endParaRPr lang="en-CA" sz="2400" dirty="0"/>
          </a:p>
        </p:txBody>
      </p:sp>
    </p:spTree>
    <p:extLst>
      <p:ext uri="{BB962C8B-B14F-4D97-AF65-F5344CB8AC3E}">
        <p14:creationId xmlns:p14="http://schemas.microsoft.com/office/powerpoint/2010/main" val="184711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Annually documenting the status of wild steelhead populations</a:t>
            </a:r>
          </a:p>
          <a:p>
            <a:r>
              <a:rPr lang="en-CA" sz="2000" b="1" dirty="0"/>
              <a:t>  in tributaries of western Lake Superior using adult population</a:t>
            </a:r>
          </a:p>
          <a:p>
            <a:r>
              <a:rPr lang="en-CA" sz="2000" b="1" dirty="0"/>
              <a:t>  estimates and life history characteristics </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9840" y="-243408"/>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2023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20000"/>
          </a:bodyPr>
          <a:lstStyle/>
          <a:p>
            <a:pPr eaLnBrk="1" hangingPunct="1">
              <a:lnSpc>
                <a:spcPct val="90000"/>
              </a:lnSpc>
            </a:pPr>
            <a:r>
              <a:rPr lang="en-CA" sz="2400" b="1" dirty="0"/>
              <a:t>Five steelhead assessment projects were conducted during the spring of 2022.</a:t>
            </a:r>
          </a:p>
          <a:p>
            <a:pPr eaLnBrk="1" hangingPunct="1">
              <a:lnSpc>
                <a:spcPct val="90000"/>
              </a:lnSpc>
            </a:pPr>
            <a:endParaRPr lang="en-CA" sz="2400" b="1" dirty="0"/>
          </a:p>
          <a:p>
            <a:pPr eaLnBrk="1" hangingPunct="1">
              <a:lnSpc>
                <a:spcPct val="90000"/>
              </a:lnSpc>
            </a:pPr>
            <a:r>
              <a:rPr lang="en-CA" sz="2400" b="1" dirty="0"/>
              <a:t>They were:</a:t>
            </a:r>
          </a:p>
          <a:p>
            <a:pPr eaLnBrk="1" hangingPunct="1">
              <a:lnSpc>
                <a:spcPct val="90000"/>
              </a:lnSpc>
              <a:buNone/>
            </a:pPr>
            <a:r>
              <a:rPr lang="en-CA" sz="2400" b="1" dirty="0"/>
              <a:t>    </a:t>
            </a:r>
          </a:p>
          <a:p>
            <a:pPr eaLnBrk="1" hangingPunct="1">
              <a:lnSpc>
                <a:spcPct val="90000"/>
              </a:lnSpc>
              <a:buFontTx/>
              <a:buNone/>
            </a:pPr>
            <a:r>
              <a:rPr lang="en-CA" sz="2400" b="1" dirty="0"/>
              <a:t>      A) McIntyre River Steelhead Population Assessment</a:t>
            </a:r>
          </a:p>
          <a:p>
            <a:pPr eaLnBrk="1" hangingPunct="1">
              <a:lnSpc>
                <a:spcPct val="90000"/>
              </a:lnSpc>
              <a:buFontTx/>
              <a:buNone/>
            </a:pPr>
            <a:r>
              <a:rPr lang="en-CA" sz="2400" b="1" dirty="0"/>
              <a:t>      B) McVicar Creek Steelhead Population Assessment</a:t>
            </a:r>
          </a:p>
          <a:p>
            <a:pPr eaLnBrk="1" hangingPunct="1">
              <a:lnSpc>
                <a:spcPct val="90000"/>
              </a:lnSpc>
              <a:buFontTx/>
              <a:buNone/>
            </a:pPr>
            <a:r>
              <a:rPr lang="en-CA" sz="2400" b="1" dirty="0"/>
              <a:t>      C) MacKenzie River Steelhead Population Assessment</a:t>
            </a:r>
          </a:p>
          <a:p>
            <a:pPr eaLnBrk="1" hangingPunct="1">
              <a:lnSpc>
                <a:spcPct val="90000"/>
              </a:lnSpc>
              <a:buFontTx/>
              <a:buNone/>
            </a:pPr>
            <a:r>
              <a:rPr lang="en-CA" sz="2400" b="1" dirty="0"/>
              <a:t>      D) Cypress River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11560" y="-171400"/>
            <a:ext cx="8229600" cy="1008112"/>
          </a:xfrm>
        </p:spPr>
        <p:txBody>
          <a:bodyPr>
            <a:normAutofit/>
          </a:bodyPr>
          <a:lstStyle/>
          <a:p>
            <a:pPr eaLnBrk="1" hangingPunct="1"/>
            <a:r>
              <a:rPr lang="en-CA" sz="4000" b="1" dirty="0">
                <a:solidFill>
                  <a:srgbClr val="FF0000"/>
                </a:solidFill>
              </a:rPr>
              <a:t>Steelhead Assessment 2023</a:t>
            </a:r>
          </a:p>
        </p:txBody>
      </p:sp>
      <p:sp>
        <p:nvSpPr>
          <p:cNvPr id="4099" name="Rectangle 5"/>
          <p:cNvSpPr>
            <a:spLocks noGrp="1" noChangeArrowheads="1"/>
          </p:cNvSpPr>
          <p:nvPr>
            <p:ph idx="1"/>
          </p:nvPr>
        </p:nvSpPr>
        <p:spPr>
          <a:xfrm>
            <a:off x="755576" y="692696"/>
            <a:ext cx="8229600" cy="6120680"/>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McIntyre River Steelhead Population Assessment  </a:t>
            </a:r>
          </a:p>
          <a:p>
            <a:pPr>
              <a:lnSpc>
                <a:spcPct val="80000"/>
              </a:lnSpc>
              <a:buFontTx/>
              <a:buNone/>
            </a:pPr>
            <a:r>
              <a:rPr lang="en-CA" sz="1200" b="1" dirty="0"/>
              <a:t>               Three experienced anglers biologically sampled and marked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p>
          <a:p>
            <a:pPr>
              <a:lnSpc>
                <a:spcPct val="80000"/>
              </a:lnSpc>
              <a:buFontTx/>
              <a:buNone/>
            </a:pPr>
            <a:r>
              <a:rPr lang="en-CA" sz="1200" b="1" dirty="0">
                <a:solidFill>
                  <a:srgbClr val="FF0000"/>
                </a:solidFill>
              </a:rPr>
              <a:t>       B)    McVicar Creek  </a:t>
            </a:r>
            <a:endParaRPr lang="en-CA" sz="1200" b="1" dirty="0"/>
          </a:p>
          <a:p>
            <a:pPr>
              <a:lnSpc>
                <a:spcPct val="80000"/>
              </a:lnSpc>
              <a:buFontTx/>
              <a:buNone/>
            </a:pPr>
            <a:r>
              <a:rPr lang="en-CA" sz="1200" b="1" dirty="0"/>
              <a:t>               One experienced angler/biologist biologically sampled, marked and tagged adult steelhead </a:t>
            </a:r>
          </a:p>
          <a:p>
            <a:pPr>
              <a:lnSpc>
                <a:spcPct val="80000"/>
              </a:lnSpc>
              <a:buFontTx/>
              <a:buNone/>
            </a:pPr>
            <a:r>
              <a:rPr lang="en-CA" sz="1200" b="1" dirty="0"/>
              <a:t>               during the spawning migration (April to June).</a:t>
            </a:r>
          </a:p>
          <a:p>
            <a:pPr>
              <a:lnSpc>
                <a:spcPct val="80000"/>
              </a:lnSpc>
              <a:buFontTx/>
              <a:buNone/>
            </a:pPr>
            <a:endParaRPr lang="en-CA" sz="1200" b="1" dirty="0"/>
          </a:p>
          <a:p>
            <a:pPr>
              <a:lnSpc>
                <a:spcPct val="80000"/>
              </a:lnSpc>
              <a:buFontTx/>
              <a:buNone/>
            </a:pPr>
            <a:r>
              <a:rPr lang="en-CA" sz="1200" b="1" dirty="0">
                <a:solidFill>
                  <a:srgbClr val="FF0000"/>
                </a:solidFill>
              </a:rPr>
              <a:t>       C)    Lake Shore Drive streams</a:t>
            </a:r>
          </a:p>
          <a:p>
            <a:pPr>
              <a:lnSpc>
                <a:spcPct val="80000"/>
              </a:lnSpc>
              <a:buFontTx/>
              <a:buNone/>
            </a:pPr>
            <a:r>
              <a:rPr lang="en-CA" sz="1200" b="1" dirty="0">
                <a:solidFill>
                  <a:srgbClr val="FF0000"/>
                </a:solidFill>
              </a:rPr>
              <a:t>               </a:t>
            </a:r>
            <a:r>
              <a:rPr lang="en-CA" sz="1200" b="1" dirty="0"/>
              <a:t>Wild Goose, Blend and Birch Beach Creeks were angled and sampled by Derek </a:t>
            </a:r>
            <a:r>
              <a:rPr lang="en-CA" sz="1200" b="1" dirty="0" err="1"/>
              <a:t>Klement</a:t>
            </a:r>
            <a:r>
              <a:rPr lang="en-CA" sz="1200" b="1" dirty="0"/>
              <a:t> </a:t>
            </a:r>
          </a:p>
          <a:p>
            <a:pPr>
              <a:lnSpc>
                <a:spcPct val="80000"/>
              </a:lnSpc>
              <a:buFontTx/>
              <a:buNone/>
            </a:pPr>
            <a:endParaRPr lang="en-CA" sz="1200" b="1" dirty="0">
              <a:solidFill>
                <a:srgbClr val="FF0000"/>
              </a:solidFill>
            </a:endParaRPr>
          </a:p>
          <a:p>
            <a:pPr>
              <a:lnSpc>
                <a:spcPct val="80000"/>
              </a:lnSpc>
              <a:buNone/>
            </a:pPr>
            <a:r>
              <a:rPr lang="en-CA" sz="1200" b="1" dirty="0">
                <a:solidFill>
                  <a:srgbClr val="FF0000"/>
                </a:solidFill>
              </a:rPr>
              <a:t>       D)   Mackenzie River</a:t>
            </a:r>
            <a:endParaRPr lang="en-CA" sz="1200" b="1" dirty="0"/>
          </a:p>
          <a:p>
            <a:pPr>
              <a:lnSpc>
                <a:spcPct val="80000"/>
              </a:lnSpc>
              <a:buFontTx/>
              <a:buNone/>
            </a:pPr>
            <a:r>
              <a:rPr lang="en-CA" sz="1200" b="1" dirty="0"/>
              <a:t>               One experienced angler/biologist biologically sampled, marked and tagged adult steelhead during the spawning</a:t>
            </a:r>
          </a:p>
          <a:p>
            <a:pPr>
              <a:lnSpc>
                <a:spcPct val="80000"/>
              </a:lnSpc>
              <a:buFontTx/>
              <a:buNone/>
            </a:pPr>
            <a:r>
              <a:rPr lang="en-CA" sz="1200" b="1" dirty="0"/>
              <a:t>                migration (April to June).</a:t>
            </a:r>
          </a:p>
          <a:p>
            <a:pPr>
              <a:lnSpc>
                <a:spcPct val="80000"/>
              </a:lnSpc>
              <a:buFontTx/>
              <a:buNone/>
            </a:pPr>
            <a:endParaRPr lang="en-CA" sz="1200" b="1" dirty="0"/>
          </a:p>
          <a:p>
            <a:pPr>
              <a:lnSpc>
                <a:spcPct val="80000"/>
              </a:lnSpc>
              <a:buFontTx/>
              <a:buNone/>
            </a:pPr>
            <a:r>
              <a:rPr lang="en-CA" sz="1200" b="1" dirty="0"/>
              <a:t>       </a:t>
            </a:r>
            <a:r>
              <a:rPr lang="en-CA" sz="1200" b="1" dirty="0">
                <a:solidFill>
                  <a:srgbClr val="FF0000"/>
                </a:solidFill>
              </a:rPr>
              <a:t>E)   Cypress River</a:t>
            </a:r>
          </a:p>
          <a:p>
            <a:pPr>
              <a:lnSpc>
                <a:spcPct val="80000"/>
              </a:lnSpc>
              <a:buFontTx/>
              <a:buNone/>
            </a:pPr>
            <a:r>
              <a:rPr lang="en-CA" sz="1200" b="1" dirty="0"/>
              <a:t>                OMNR (Upper Great Lakes Management Unit), Kyle Stratton and Wes Bender continued a population study by sampling and marking their catch.</a:t>
            </a:r>
          </a:p>
          <a:p>
            <a:pPr>
              <a:lnSpc>
                <a:spcPct val="80000"/>
              </a:lnSpc>
              <a:buFontTx/>
              <a:buNone/>
            </a:pPr>
            <a:r>
              <a:rPr lang="en-CA" sz="1200" b="1" dirty="0"/>
              <a:t> </a:t>
            </a:r>
          </a:p>
          <a:p>
            <a:pPr>
              <a:lnSpc>
                <a:spcPct val="80000"/>
              </a:lnSpc>
              <a:buFontTx/>
              <a:buNone/>
            </a:pPr>
            <a:r>
              <a:rPr lang="en-CA" sz="1200" b="1" dirty="0">
                <a:solidFill>
                  <a:srgbClr val="FF0000"/>
                </a:solidFill>
              </a:rPr>
              <a:t>       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
        <p:nvSpPr>
          <p:cNvPr id="2" name="AutoShape 2">
            <a:extLst>
              <a:ext uri="{FF2B5EF4-FFF2-40B4-BE49-F238E27FC236}">
                <a16:creationId xmlns:a16="http://schemas.microsoft.com/office/drawing/2014/main" id="{EF087E93-04A1-980D-5BBD-C2A16D690A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 name="Picture 2">
            <a:extLst>
              <a:ext uri="{FF2B5EF4-FFF2-40B4-BE49-F238E27FC236}">
                <a16:creationId xmlns:a16="http://schemas.microsoft.com/office/drawing/2014/main" id="{64574711-37CD-4BAE-97C9-2AAEDDAA6DC5}"/>
              </a:ext>
            </a:extLst>
          </p:cNvPr>
          <p:cNvPicPr>
            <a:picLocks noChangeAspect="1"/>
          </p:cNvPicPr>
          <p:nvPr/>
        </p:nvPicPr>
        <p:blipFill>
          <a:blip r:embed="rId2"/>
          <a:stretch>
            <a:fillRect/>
          </a:stretch>
        </p:blipFill>
        <p:spPr>
          <a:xfrm>
            <a:off x="399541" y="764704"/>
            <a:ext cx="8348923" cy="590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6484959"/>
              </p:ext>
            </p:extLst>
          </p:nvPr>
        </p:nvGraphicFramePr>
        <p:xfrm>
          <a:off x="971600" y="1"/>
          <a:ext cx="7416824" cy="6247218"/>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Co-op Angler, Sample Size / Stream 2023</a:t>
                      </a:r>
                      <a:endParaRPr lang="en-CA" sz="28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280">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dirty="0">
                          <a:latin typeface="Calibri"/>
                          <a:ea typeface="Calibri"/>
                          <a:cs typeface="Times New Roman"/>
                        </a:rPr>
                        <a:t>A</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Thunder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Whitefish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a:t>
                      </a:r>
                      <a:r>
                        <a:rPr lang="en-CA" sz="1600" b="1" dirty="0">
                          <a:latin typeface="Calibri"/>
                          <a:ea typeface="Calibri"/>
                          <a:cs typeface="Times New Roman"/>
                        </a:rPr>
                        <a:t>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Neebing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a:t>
                      </a:r>
                      <a:r>
                        <a:rPr lang="en-CA" sz="1600" b="1" dirty="0">
                          <a:latin typeface="Calibri"/>
                          <a:ea typeface="Calibri"/>
                          <a:cs typeface="Times New Roman"/>
                        </a:rPr>
                        <a:t>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McIntyre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246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McVicar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r>
                        <a:rPr lang="en-CA" sz="1600" b="1" dirty="0">
                          <a:latin typeface="Calibri"/>
                          <a:ea typeface="Calibri"/>
                          <a:cs typeface="Times New Roman"/>
                        </a:rPr>
                        <a:t>34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Lake Shore Creeks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6</a:t>
                      </a:r>
                      <a:r>
                        <a:rPr lang="en-CA" sz="1600" b="1" dirty="0">
                          <a:latin typeface="Calibri"/>
                          <a:ea typeface="Calibri"/>
                          <a:cs typeface="Times New Roman"/>
                        </a:rPr>
                        <a:t>9</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MacKenzie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a:t>
                      </a:r>
                      <a:r>
                        <a:rPr lang="en-CA" sz="1600" b="1" dirty="0">
                          <a:latin typeface="Calibri"/>
                          <a:ea typeface="Calibri"/>
                          <a:cs typeface="Times New Roman"/>
                        </a:rPr>
                        <a:t>8</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gn="ctr">
                        <a:lnSpc>
                          <a:spcPct val="115000"/>
                        </a:lnSpc>
                        <a:spcAft>
                          <a:spcPts val="0"/>
                        </a:spcAft>
                      </a:pPr>
                      <a:r>
                        <a:rPr lang="en-CA" sz="1600" b="1" dirty="0">
                          <a:latin typeface="Calibri"/>
                          <a:ea typeface="Calibri"/>
                          <a:cs typeface="Times New Roman"/>
                        </a:rPr>
                        <a:t>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Portage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r>
                        <a:rPr lang="en-CA" sz="1600" b="1" dirty="0">
                          <a:latin typeface="Calibri"/>
                          <a:ea typeface="Calibri"/>
                          <a:cs typeface="Times New Roman"/>
                        </a:rPr>
                        <a:t>3</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latin typeface="Calibri"/>
                          <a:ea typeface="Calibri"/>
                          <a:cs typeface="Times New Roman"/>
                        </a:rPr>
                        <a:t>C</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Nipigon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Jackpine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a:t>
                      </a:r>
                      <a:r>
                        <a:rPr lang="en-CA" sz="1600" b="1" dirty="0">
                          <a:latin typeface="Calibri"/>
                          <a:ea typeface="Calibri"/>
                          <a:cs typeface="Times New Roman"/>
                        </a:rPr>
                        <a:t>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Cypress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r>
                        <a:rPr lang="en-CA" sz="1600" b="1" dirty="0">
                          <a:latin typeface="Calibri"/>
                          <a:ea typeface="Calibri"/>
                          <a:cs typeface="Times New Roman"/>
                        </a:rPr>
                        <a:t>16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Gravel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8</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73858">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Steel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Nipigon east Creeks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a:t>
                      </a:r>
                      <a:r>
                        <a:rPr lang="en-CA" sz="1600" b="1" dirty="0">
                          <a:latin typeface="Calibri"/>
                          <a:ea typeface="Calibri"/>
                          <a:cs typeface="Times New Roman"/>
                        </a:rPr>
                        <a:t>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10766</TotalTime>
  <Words>2222</Words>
  <Application>Microsoft Office PowerPoint</Application>
  <PresentationFormat>Letter Paper (8.5x11 in)</PresentationFormat>
  <Paragraphs>579</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North Shore Steelhead Assessment A Partnership in Research 2023 </vt:lpstr>
      <vt:lpstr>Wild Lake Superior Steelhead</vt:lpstr>
      <vt:lpstr>Goals and Objectives</vt:lpstr>
      <vt:lpstr>PowerPoint Presentation</vt:lpstr>
      <vt:lpstr>Steelhead Assessment 2023</vt:lpstr>
      <vt:lpstr>PowerPoint Presentation</vt:lpstr>
      <vt:lpstr>Sampling Kit</vt:lpstr>
      <vt:lpstr>Sampling Procedure</vt:lpstr>
      <vt:lpstr>PowerPoint Presentation</vt:lpstr>
      <vt:lpstr>PowerPoint Presentation</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2022</vt:lpstr>
      <vt:lpstr>Age at First Spawn (Maturity)</vt:lpstr>
      <vt:lpstr>      Repeat Spawners</vt:lpstr>
      <vt:lpstr>Weight and Age of your Steelhead</vt:lpstr>
      <vt:lpstr>What is happening in Black Bay ??</vt:lpstr>
      <vt:lpstr>PowerPoint Presentation</vt:lpstr>
      <vt:lpstr>Lake Superior Steelhead: Summary</vt:lpstr>
      <vt:lpstr>Acknowledgements</vt:lpstr>
      <vt:lpstr>PowerPoint Presentation</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Frank Edgson</cp:lastModifiedBy>
  <cp:revision>692</cp:revision>
  <cp:lastPrinted>2022-08-11T01:31:21Z</cp:lastPrinted>
  <dcterms:created xsi:type="dcterms:W3CDTF">2011-08-08T13:24:39Z</dcterms:created>
  <dcterms:modified xsi:type="dcterms:W3CDTF">2023-08-10T03:31:49Z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2023-08-08T15:49:54Z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bcb23926-d047-4a63-865f-40dfd27cc77f</vt:lpwstr>
  </property>
  <property fmtid="{D5CDD505-2E9C-101B-9397-08002B2CF9AE}" pid="8" name="MSIP_Label_034a106e-6316-442c-ad35-738afd673d2b_ContentBits">
    <vt:lpwstr>0</vt:lpwstr>
  </property>
</Properties>
</file>