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6"/>
  </p:notesMasterIdLst>
  <p:sldIdLst>
    <p:sldId id="304" r:id="rId2"/>
    <p:sldId id="308" r:id="rId3"/>
    <p:sldId id="277" r:id="rId4"/>
    <p:sldId id="280" r:id="rId5"/>
    <p:sldId id="320" r:id="rId6"/>
    <p:sldId id="319" r:id="rId7"/>
    <p:sldId id="318" r:id="rId8"/>
    <p:sldId id="307" r:id="rId9"/>
    <p:sldId id="299" r:id="rId10"/>
    <p:sldId id="314" r:id="rId11"/>
    <p:sldId id="313" r:id="rId12"/>
    <p:sldId id="311" r:id="rId13"/>
    <p:sldId id="296" r:id="rId14"/>
    <p:sldId id="297" r:id="rId15"/>
    <p:sldId id="303" r:id="rId16"/>
    <p:sldId id="292" r:id="rId17"/>
    <p:sldId id="291" r:id="rId18"/>
    <p:sldId id="293" r:id="rId19"/>
    <p:sldId id="261" r:id="rId20"/>
    <p:sldId id="262" r:id="rId21"/>
    <p:sldId id="281" r:id="rId22"/>
    <p:sldId id="287" r:id="rId23"/>
    <p:sldId id="316" r:id="rId24"/>
    <p:sldId id="315" r:id="rId25"/>
  </p:sldIdLst>
  <p:sldSz cx="9144000" cy="6858000" type="letter"/>
  <p:notesSz cx="7010400" cy="9296400"/>
  <p:defaultTextStyle>
    <a:defPPr>
      <a:defRPr lang="en-CA"/>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08" autoAdjust="0"/>
    <p:restoredTop sz="94807" autoAdjust="0"/>
  </p:normalViewPr>
  <p:slideViewPr>
    <p:cSldViewPr>
      <p:cViewPr varScale="1">
        <p:scale>
          <a:sx n="58" d="100"/>
          <a:sy n="58" d="100"/>
        </p:scale>
        <p:origin x="1092"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F699952-54D6-404C-9182-5611BF90680B}" type="datetimeFigureOut">
              <a:rPr lang="en-CA" smtClean="0"/>
              <a:pPr/>
              <a:t>2018-07-11</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70DA42D-1062-4A1B-8E4E-606C26BD4382}"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a:t>
            </a:r>
            <a:r>
              <a:rPr lang="en-CA" baseline="0" dirty="0"/>
              <a:t> I moved this slide so that it is now</a:t>
            </a:r>
            <a:r>
              <a:rPr lang="en-CA" dirty="0"/>
              <a:t> an example for what you describe in slide 11</a:t>
            </a:r>
          </a:p>
        </p:txBody>
      </p:sp>
      <p:sp>
        <p:nvSpPr>
          <p:cNvPr id="4" name="Slide Number Placeholder 3"/>
          <p:cNvSpPr>
            <a:spLocks noGrp="1"/>
          </p:cNvSpPr>
          <p:nvPr>
            <p:ph type="sldNum" sz="quarter" idx="10"/>
          </p:nvPr>
        </p:nvSpPr>
        <p:spPr/>
        <p:txBody>
          <a:bodyPr/>
          <a:lstStyle/>
          <a:p>
            <a:fld id="{D8CC37D5-F88C-4AC5-A144-8A32897A684E}" type="slidenum">
              <a:rPr lang="en-CA" smtClean="0"/>
              <a:pPr/>
              <a:t>11</a:t>
            </a:fld>
            <a:endParaRPr lang="en-CA" dirty="0"/>
          </a:p>
        </p:txBody>
      </p:sp>
    </p:spTree>
    <p:extLst>
      <p:ext uri="{BB962C8B-B14F-4D97-AF65-F5344CB8AC3E}">
        <p14:creationId xmlns:p14="http://schemas.microsoft.com/office/powerpoint/2010/main" val="352030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 If your short on</a:t>
            </a:r>
            <a:r>
              <a:rPr lang="en-CA" baseline="0" dirty="0"/>
              <a:t> time, remove this slide or be brief.</a:t>
            </a:r>
            <a:endParaRPr lang="en-CA" dirty="0"/>
          </a:p>
        </p:txBody>
      </p:sp>
      <p:sp>
        <p:nvSpPr>
          <p:cNvPr id="4" name="Slide Number Placeholder 3"/>
          <p:cNvSpPr>
            <a:spLocks noGrp="1"/>
          </p:cNvSpPr>
          <p:nvPr>
            <p:ph type="sldNum" sz="quarter" idx="10"/>
          </p:nvPr>
        </p:nvSpPr>
        <p:spPr/>
        <p:txBody>
          <a:bodyPr/>
          <a:lstStyle/>
          <a:p>
            <a:fld id="{D8CC37D5-F88C-4AC5-A144-8A32897A684E}" type="slidenum">
              <a:rPr lang="en-CA" smtClean="0"/>
              <a:pPr/>
              <a:t>12</a:t>
            </a:fld>
            <a:endParaRPr lang="en-CA" dirty="0"/>
          </a:p>
        </p:txBody>
      </p:sp>
    </p:spTree>
    <p:extLst>
      <p:ext uri="{BB962C8B-B14F-4D97-AF65-F5344CB8AC3E}">
        <p14:creationId xmlns:p14="http://schemas.microsoft.com/office/powerpoint/2010/main" val="153440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22</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27EBF3C-9C93-472B-A8D1-44892170FF4C}" type="slidenum">
              <a:rPr lang="en-CA" smtClean="0"/>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8F987B50-19E3-4034-8083-0D9478E5C315}" type="slidenum">
              <a:rPr lang="en-CA" smtClean="0"/>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39DD998-88F6-4D71-8F1A-306EE647721F}" type="slidenum">
              <a:rPr lang="en-CA" smtClean="0"/>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05824C04-BFD4-4401-9718-9B5462731F94}" type="slidenum">
              <a:rPr lang="en-CA"/>
              <a:pPr>
                <a:defRPr/>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8" name="Rectangle 6"/>
          <p:cNvSpPr>
            <a:spLocks noGrp="1" noChangeArrowheads="1"/>
          </p:cNvSpPr>
          <p:nvPr>
            <p:ph type="sldNum" sz="quarter" idx="12"/>
          </p:nvPr>
        </p:nvSpPr>
        <p:spPr>
          <a:ln/>
        </p:spPr>
        <p:txBody>
          <a:bodyPr/>
          <a:lstStyle>
            <a:lvl1pPr>
              <a:defRPr/>
            </a:lvl1pPr>
          </a:lstStyle>
          <a:p>
            <a:pPr>
              <a:defRPr/>
            </a:pPr>
            <a:fld id="{B47BBD60-3A23-4D0D-A3D1-DB6E76FC644C}" type="slidenum">
              <a:rPr lang="en-CA"/>
              <a:pPr>
                <a:defRPr/>
              </a:pPr>
              <a:t>‹#›</a:t>
            </a:fld>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CA"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26F9635-CFB8-4F91-91B7-C806CCE75865}" type="slidenum">
              <a:rPr lang="en-CA"/>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7CCA1DF5-F8D7-4117-BA3B-1D2976332733}" type="slidenum">
              <a:rPr lang="en-CA" smtClean="0"/>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999B3C8E-A9E7-49BA-8BF8-38E93652CCC4}" type="slidenum">
              <a:rPr lang="en-CA" smtClean="0"/>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FBA7F261-95ED-456C-92BB-89ACC1A34EFB}" type="slidenum">
              <a:rPr lang="en-CA" smtClean="0"/>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pPr>
              <a:defRPr/>
            </a:pPr>
            <a:endParaRPr lang="en-CA" dirty="0"/>
          </a:p>
        </p:txBody>
      </p:sp>
      <p:sp>
        <p:nvSpPr>
          <p:cNvPr id="8" name="Footer Placeholder 7"/>
          <p:cNvSpPr>
            <a:spLocks noGrp="1"/>
          </p:cNvSpPr>
          <p:nvPr>
            <p:ph type="ftr" sz="quarter" idx="11"/>
          </p:nvPr>
        </p:nvSpPr>
        <p:spPr/>
        <p:txBody>
          <a:bodyPr/>
          <a:lstStyle/>
          <a:p>
            <a:pPr>
              <a:defRPr/>
            </a:pPr>
            <a:endParaRPr lang="en-CA" dirty="0"/>
          </a:p>
        </p:txBody>
      </p:sp>
      <p:sp>
        <p:nvSpPr>
          <p:cNvPr id="9" name="Slide Number Placeholder 8"/>
          <p:cNvSpPr>
            <a:spLocks noGrp="1"/>
          </p:cNvSpPr>
          <p:nvPr>
            <p:ph type="sldNum" sz="quarter" idx="12"/>
          </p:nvPr>
        </p:nvSpPr>
        <p:spPr/>
        <p:txBody>
          <a:bodyPr/>
          <a:lstStyle/>
          <a:p>
            <a:pPr>
              <a:defRPr/>
            </a:pPr>
            <a:fld id="{27C17981-15AE-44C2-AB1C-3AD7B18B04DA}" type="slidenum">
              <a:rPr lang="en-CA" smtClean="0"/>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0D68D9D1-3C12-4FD9-A37F-7FE4FE4BAE43}" type="slidenum">
              <a:rPr lang="en-CA" smtClean="0"/>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dirty="0"/>
          </a:p>
        </p:txBody>
      </p:sp>
      <p:sp>
        <p:nvSpPr>
          <p:cNvPr id="3" name="Footer Placeholder 2"/>
          <p:cNvSpPr>
            <a:spLocks noGrp="1"/>
          </p:cNvSpPr>
          <p:nvPr>
            <p:ph type="ftr" sz="quarter" idx="11"/>
          </p:nvPr>
        </p:nvSpPr>
        <p:spPr/>
        <p:txBody>
          <a:bodyPr/>
          <a:lstStyle/>
          <a:p>
            <a:pPr>
              <a:defRPr/>
            </a:pPr>
            <a:endParaRPr lang="en-CA" dirty="0"/>
          </a:p>
        </p:txBody>
      </p:sp>
      <p:sp>
        <p:nvSpPr>
          <p:cNvPr id="4" name="Slide Number Placeholder 3"/>
          <p:cNvSpPr>
            <a:spLocks noGrp="1"/>
          </p:cNvSpPr>
          <p:nvPr>
            <p:ph type="sldNum" sz="quarter" idx="12"/>
          </p:nvPr>
        </p:nvSpPr>
        <p:spPr/>
        <p:txBody>
          <a:bodyPr/>
          <a:lstStyle/>
          <a:p>
            <a:pPr>
              <a:defRPr/>
            </a:pPr>
            <a:fld id="{9677E6D6-7382-4301-9647-A82A22EF65A7}" type="slidenum">
              <a:rPr lang="en-CA" smtClean="0"/>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4F65C3D8-DE50-4C24-9808-3B0EDB47CCB7}" type="slidenum">
              <a:rPr lang="en-CA" smtClean="0"/>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D02019EC-3F45-4282-BE7D-EA0151D4FD47}" type="slidenum">
              <a:rPr lang="en-CA" smtClean="0"/>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DAA0E2-F9DE-4F37-9096-699BE559036B}"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a/url?sa=i&amp;source=images&amp;cd=&amp;cad=rja&amp;docid=rA6vodhZiGFSlM&amp;tbnid=QEqNBmBe-PZU5M:&amp;ved=0CAgQjRwwAA&amp;url=http://www.bccf.com/steelhead/donate-contact.htm&amp;ei=m7Y1UuLJEdiu4APX-IG4Ag&amp;psig=AFQjCNGF7CTuFfAvF9PZNEv8_5nITTVcig&amp;ust=1379338267323962" TargetMode="External"/><Relationship Id="rId1" Type="http://schemas.openxmlformats.org/officeDocument/2006/relationships/slideLayout" Target="../slideLayouts/slideLayout1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2.xml"/><Relationship Id="rId5" Type="http://schemas.openxmlformats.org/officeDocument/2006/relationships/image" Target="../media/image26.emf"/><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467544" y="332656"/>
            <a:ext cx="8229600" cy="1152128"/>
          </a:xfrm>
        </p:spPr>
        <p:txBody>
          <a:bodyPr>
            <a:normAutofit fontScale="90000"/>
          </a:bodyPr>
          <a:lstStyle/>
          <a:p>
            <a:r>
              <a:rPr lang="en-CA" sz="4000" b="1" dirty="0">
                <a:solidFill>
                  <a:srgbClr val="C00000"/>
                </a:solidFill>
                <a:latin typeface="Arial" panose="020B0604020202020204" pitchFamily="34" charset="0"/>
                <a:cs typeface="Arial" panose="020B0604020202020204" pitchFamily="34" charset="0"/>
              </a:rPr>
              <a:t>North Shore Steelhead Assessment</a:t>
            </a:r>
            <a:r>
              <a:rPr lang="en-CA" sz="6600" dirty="0">
                <a:solidFill>
                  <a:srgbClr val="C00000"/>
                </a:solidFill>
                <a:latin typeface="Arial" panose="020B0604020202020204" pitchFamily="34" charset="0"/>
                <a:cs typeface="Arial" panose="020B0604020202020204" pitchFamily="34" charset="0"/>
              </a:rPr>
              <a:t> </a:t>
            </a:r>
            <a:r>
              <a:rPr lang="en-CA" sz="2700" b="1" dirty="0">
                <a:solidFill>
                  <a:schemeClr val="accent1">
                    <a:lumMod val="50000"/>
                  </a:schemeClr>
                </a:solidFill>
                <a:latin typeface="Arial" panose="020B0604020202020204" pitchFamily="34" charset="0"/>
                <a:cs typeface="Arial" panose="020B0604020202020204" pitchFamily="34" charset="0"/>
              </a:rPr>
              <a:t>A Partnership in Research</a:t>
            </a:r>
            <a:br>
              <a:rPr lang="en-CA" sz="2700" b="1" dirty="0">
                <a:solidFill>
                  <a:schemeClr val="accent1">
                    <a:lumMod val="50000"/>
                  </a:schemeClr>
                </a:solidFill>
                <a:latin typeface="Arial" panose="020B0604020202020204" pitchFamily="34" charset="0"/>
                <a:cs typeface="Arial" panose="020B0604020202020204" pitchFamily="34" charset="0"/>
              </a:rPr>
            </a:br>
            <a:r>
              <a:rPr lang="en-CA" sz="2700" b="1" dirty="0">
                <a:solidFill>
                  <a:schemeClr val="accent1">
                    <a:lumMod val="50000"/>
                  </a:schemeClr>
                </a:solidFill>
                <a:latin typeface="Arial" panose="020B0604020202020204" pitchFamily="34" charset="0"/>
                <a:cs typeface="Arial" panose="020B0604020202020204" pitchFamily="34" charset="0"/>
              </a:rPr>
              <a:t>2017</a:t>
            </a:r>
            <a:br>
              <a:rPr lang="en-CA" b="1" dirty="0">
                <a:solidFill>
                  <a:schemeClr val="accent1">
                    <a:lumMod val="50000"/>
                  </a:schemeClr>
                </a:solidFill>
                <a:latin typeface="Arial" panose="020B0604020202020204" pitchFamily="34" charset="0"/>
                <a:cs typeface="Arial" panose="020B0604020202020204" pitchFamily="34" charset="0"/>
              </a:rPr>
            </a:br>
            <a:endParaRPr lang="en-CA" b="1" dirty="0">
              <a:solidFill>
                <a:srgbClr val="FF000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805264"/>
            <a:ext cx="1877045" cy="7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49280"/>
            <a:ext cx="2268056" cy="63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31840" y="5877272"/>
            <a:ext cx="2592288" cy="584775"/>
          </a:xfrm>
          <a:prstGeom prst="rect">
            <a:avLst/>
          </a:prstGeom>
        </p:spPr>
        <p:txBody>
          <a:bodyPr wrap="square">
            <a:spAutoFit/>
          </a:bodyPr>
          <a:lstStyle/>
          <a:p>
            <a:pPr algn="ctr"/>
            <a:r>
              <a:rPr lang="en-CA" sz="1600" b="1" dirty="0"/>
              <a:t>By: Jon George</a:t>
            </a:r>
          </a:p>
          <a:p>
            <a:pPr algn="ctr"/>
            <a:r>
              <a:rPr lang="en-CA" sz="1600" b="1" dirty="0"/>
              <a:t>Thunder Bay </a:t>
            </a:r>
          </a:p>
        </p:txBody>
      </p:sp>
      <p:pic>
        <p:nvPicPr>
          <p:cNvPr id="2" name="Picture 1" descr="C:\Users\Jon\Documents\DSC_0091.JPG"/>
          <p:cNvPicPr>
            <a:picLocks noChangeAspect="1" noChangeArrowheads="1"/>
          </p:cNvPicPr>
          <p:nvPr/>
        </p:nvPicPr>
        <p:blipFill>
          <a:blip r:embed="rId4" cstate="print"/>
          <a:srcRect/>
          <a:stretch>
            <a:fillRect/>
          </a:stretch>
        </p:blipFill>
        <p:spPr bwMode="auto">
          <a:xfrm>
            <a:off x="683568" y="1484784"/>
            <a:ext cx="7704856" cy="4104456"/>
          </a:xfrm>
          <a:prstGeom prst="rect">
            <a:avLst/>
          </a:prstGeom>
          <a:noFill/>
        </p:spPr>
      </p:pic>
      <p:pic>
        <p:nvPicPr>
          <p:cNvPr id="8" name="Picture 7" descr="C:\Users\Jon\Documents\DSC_0091.JPG"/>
          <p:cNvPicPr>
            <a:picLocks noChangeAspect="1" noChangeArrowheads="1"/>
          </p:cNvPicPr>
          <p:nvPr/>
        </p:nvPicPr>
        <p:blipFill>
          <a:blip r:embed="rId4" cstate="print"/>
          <a:srcRect/>
          <a:stretch>
            <a:fillRect/>
          </a:stretch>
        </p:blipFill>
        <p:spPr bwMode="auto">
          <a:xfrm>
            <a:off x="835968" y="1637184"/>
            <a:ext cx="7704856" cy="410445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188640"/>
            <a:ext cx="8229600" cy="1139825"/>
          </a:xfrm>
        </p:spPr>
        <p:txBody>
          <a:bodyPr>
            <a:noAutofit/>
          </a:bodyPr>
          <a:lstStyle/>
          <a:p>
            <a:pPr algn="ctr"/>
            <a:r>
              <a:rPr lang="en-US" sz="4000" b="1" dirty="0">
                <a:solidFill>
                  <a:srgbClr val="C00000"/>
                </a:solidFill>
                <a:latin typeface="Arial" panose="020B0604020202020204" pitchFamily="34" charset="0"/>
                <a:cs typeface="Arial" panose="020B0604020202020204" pitchFamily="34" charset="0"/>
              </a:rPr>
              <a:t>Data Obtained from Scale Samples</a:t>
            </a:r>
            <a:endParaRPr lang="en-CA" sz="4000" b="1" dirty="0">
              <a:solidFill>
                <a:srgbClr val="C00000"/>
              </a:solidFill>
              <a:latin typeface="Arial" panose="020B0604020202020204" pitchFamily="34" charset="0"/>
              <a:cs typeface="Arial" panose="020B0604020202020204" pitchFamily="34" charset="0"/>
            </a:endParaRPr>
          </a:p>
        </p:txBody>
      </p:sp>
      <p:pic>
        <p:nvPicPr>
          <p:cNvPr id="22533" name="Picture 5" descr="Steelhead Scale"/>
          <p:cNvPicPr>
            <a:picLocks noGrp="1" noChangeAspect="1" noChangeArrowheads="1"/>
          </p:cNvPicPr>
          <p:nvPr>
            <p:ph sz="half" idx="1"/>
          </p:nvPr>
        </p:nvPicPr>
        <p:blipFill>
          <a:blip r:embed="rId2" cstate="print"/>
          <a:stretch>
            <a:fillRect/>
          </a:stretch>
        </p:blipFill>
        <p:spPr>
          <a:xfrm>
            <a:off x="5452699" y="1639341"/>
            <a:ext cx="3295765" cy="4525963"/>
          </a:xfrm>
          <a:ln/>
        </p:spPr>
        <p:style>
          <a:lnRef idx="2">
            <a:schemeClr val="accent1">
              <a:shade val="50000"/>
            </a:schemeClr>
          </a:lnRef>
          <a:fillRef idx="1">
            <a:schemeClr val="accent1"/>
          </a:fillRef>
          <a:effectRef idx="0">
            <a:schemeClr val="accent1"/>
          </a:effectRef>
          <a:fontRef idx="minor">
            <a:schemeClr val="lt1"/>
          </a:fontRef>
        </p:style>
      </p:pic>
      <p:sp>
        <p:nvSpPr>
          <p:cNvPr id="22531" name="Rectangle 3"/>
          <p:cNvSpPr>
            <a:spLocks noGrp="1" noChangeArrowheads="1"/>
          </p:cNvSpPr>
          <p:nvPr>
            <p:ph type="body" sz="half" idx="2"/>
          </p:nvPr>
        </p:nvSpPr>
        <p:spPr>
          <a:xfrm>
            <a:off x="107504" y="1628800"/>
            <a:ext cx="5760640" cy="5112568"/>
          </a:xfrm>
        </p:spPr>
        <p:txBody>
          <a:bodyPr>
            <a:normAutofit/>
          </a:bodyPr>
          <a:lstStyle/>
          <a:p>
            <a:pPr>
              <a:lnSpc>
                <a:spcPct val="150000"/>
              </a:lnSpc>
            </a:pPr>
            <a:r>
              <a:rPr lang="en-US" sz="2800" b="1" dirty="0">
                <a:latin typeface="Arial" pitchFamily="34" charset="0"/>
                <a:cs typeface="Arial" pitchFamily="34" charset="0"/>
              </a:rPr>
              <a:t>Number of stream years</a:t>
            </a:r>
          </a:p>
          <a:p>
            <a:pPr>
              <a:lnSpc>
                <a:spcPct val="150000"/>
              </a:lnSpc>
            </a:pPr>
            <a:r>
              <a:rPr lang="en-US" sz="2800" b="1" dirty="0">
                <a:latin typeface="Arial" pitchFamily="34" charset="0"/>
                <a:cs typeface="Arial" pitchFamily="34" charset="0"/>
              </a:rPr>
              <a:t>Number of lake years</a:t>
            </a:r>
          </a:p>
          <a:p>
            <a:pPr>
              <a:lnSpc>
                <a:spcPct val="150000"/>
              </a:lnSpc>
            </a:pPr>
            <a:r>
              <a:rPr lang="en-US" sz="2800" b="1" dirty="0">
                <a:latin typeface="Arial" pitchFamily="34" charset="0"/>
                <a:cs typeface="Arial" pitchFamily="34" charset="0"/>
              </a:rPr>
              <a:t>Total age</a:t>
            </a:r>
          </a:p>
          <a:p>
            <a:pPr>
              <a:lnSpc>
                <a:spcPct val="150000"/>
              </a:lnSpc>
            </a:pPr>
            <a:r>
              <a:rPr lang="en-US" sz="2800" b="1" dirty="0">
                <a:latin typeface="Arial" pitchFamily="34" charset="0"/>
                <a:cs typeface="Arial" pitchFamily="34" charset="0"/>
              </a:rPr>
              <a:t>Age at maturity</a:t>
            </a:r>
          </a:p>
          <a:p>
            <a:pPr>
              <a:lnSpc>
                <a:spcPct val="150000"/>
              </a:lnSpc>
            </a:pPr>
            <a:r>
              <a:rPr lang="en-US" sz="2800" b="1" dirty="0">
                <a:latin typeface="Arial" pitchFamily="34" charset="0"/>
                <a:cs typeface="Arial" pitchFamily="34" charset="0"/>
              </a:rPr>
              <a:t>Lake Years at Maturity</a:t>
            </a:r>
          </a:p>
          <a:p>
            <a:pPr>
              <a:lnSpc>
                <a:spcPct val="150000"/>
              </a:lnSpc>
            </a:pPr>
            <a:r>
              <a:rPr lang="en-US" sz="2800" b="1" dirty="0">
                <a:latin typeface="Arial" pitchFamily="34" charset="0"/>
                <a:cs typeface="Arial" pitchFamily="34" charset="0"/>
              </a:rPr>
              <a:t>Number of spawning events</a:t>
            </a:r>
          </a:p>
          <a:p>
            <a:pPr>
              <a:lnSpc>
                <a:spcPct val="150000"/>
              </a:lnSpc>
            </a:pPr>
            <a:r>
              <a:rPr lang="en-US" sz="2800" b="1" dirty="0">
                <a:latin typeface="Arial" pitchFamily="34" charset="0"/>
                <a:cs typeface="Arial" pitchFamily="34" charset="0"/>
              </a:rPr>
              <a:t>Size at age</a:t>
            </a:r>
          </a:p>
          <a:p>
            <a:pPr>
              <a:lnSpc>
                <a:spcPct val="150000"/>
              </a:lnSpc>
            </a:pPr>
            <a:endParaRPr lang="en-US" sz="2800" b="1" dirty="0">
              <a:latin typeface="Arial" pitchFamily="34" charset="0"/>
              <a:cs typeface="Arial" pitchFamily="34" charset="0"/>
            </a:endParaRPr>
          </a:p>
          <a:p>
            <a:pPr>
              <a:lnSpc>
                <a:spcPct val="150000"/>
              </a:lnSpc>
              <a:buFont typeface="Wingdings" pitchFamily="2" charset="2"/>
              <a:buNone/>
            </a:pPr>
            <a:endParaRPr lang="en-CA" sz="2800" b="1" dirty="0">
              <a:latin typeface="Arial" panose="020B0604020202020204" pitchFamily="34" charset="0"/>
              <a:cs typeface="Arial" panose="020B0604020202020204" pitchFamily="34"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Grp="1" noChangeArrowheads="1"/>
          </p:cNvSpPr>
          <p:nvPr>
            <p:ph type="title"/>
          </p:nvPr>
        </p:nvSpPr>
        <p:spPr>
          <a:xfrm>
            <a:off x="323528" y="332656"/>
            <a:ext cx="8004290" cy="638944"/>
          </a:xfrm>
        </p:spPr>
        <p:txBody>
          <a:bodyPr>
            <a:noAutofit/>
          </a:bodyPr>
          <a:lstStyle/>
          <a:p>
            <a:pPr eaLnBrk="1" hangingPunct="1"/>
            <a:r>
              <a:rPr lang="en-CA" sz="4000" b="1" dirty="0">
                <a:solidFill>
                  <a:srgbClr val="C00000"/>
                </a:solidFill>
                <a:latin typeface="Arial" panose="020B0604020202020204" pitchFamily="34" charset="0"/>
                <a:cs typeface="Arial" panose="020B0604020202020204" pitchFamily="34" charset="0"/>
              </a:rPr>
              <a:t>Life History</a:t>
            </a:r>
          </a:p>
        </p:txBody>
      </p:sp>
      <p:pic>
        <p:nvPicPr>
          <p:cNvPr id="9219" name="Picture 10" descr="Steelhead Scale"/>
          <p:cNvPicPr>
            <a:picLocks noGrp="1" noChangeAspect="1" noChangeArrowheads="1"/>
          </p:cNvPicPr>
          <p:nvPr>
            <p:ph sz="quarter" idx="4294967295"/>
          </p:nvPr>
        </p:nvPicPr>
        <p:blipFill>
          <a:blip r:embed="rId3" cstate="print"/>
          <a:srcRect/>
          <a:stretch>
            <a:fillRect/>
          </a:stretch>
        </p:blipFill>
        <p:spPr>
          <a:xfrm>
            <a:off x="1115616" y="1412776"/>
            <a:ext cx="4824413" cy="5157788"/>
          </a:xfrm>
        </p:spPr>
      </p:pic>
      <p:sp>
        <p:nvSpPr>
          <p:cNvPr id="9220" name="Line 17"/>
          <p:cNvSpPr>
            <a:spLocks noChangeShapeType="1"/>
          </p:cNvSpPr>
          <p:nvPr/>
        </p:nvSpPr>
        <p:spPr bwMode="auto">
          <a:xfrm flipH="1" flipV="1">
            <a:off x="3779838" y="4292600"/>
            <a:ext cx="4032250" cy="288925"/>
          </a:xfrm>
          <a:prstGeom prst="line">
            <a:avLst/>
          </a:prstGeom>
          <a:noFill/>
          <a:ln w="9525">
            <a:solidFill>
              <a:schemeClr val="tx1"/>
            </a:solidFill>
            <a:round/>
            <a:headEnd/>
            <a:tailEnd type="triangle" w="med" len="med"/>
          </a:ln>
        </p:spPr>
        <p:txBody>
          <a:bodyPr/>
          <a:lstStyle/>
          <a:p>
            <a:endParaRPr lang="en-CA" dirty="0"/>
          </a:p>
        </p:txBody>
      </p:sp>
      <p:sp>
        <p:nvSpPr>
          <p:cNvPr id="9221" name="Line 18"/>
          <p:cNvSpPr>
            <a:spLocks noChangeShapeType="1"/>
          </p:cNvSpPr>
          <p:nvPr/>
        </p:nvSpPr>
        <p:spPr bwMode="auto">
          <a:xfrm flipH="1" flipV="1">
            <a:off x="3563938" y="4437063"/>
            <a:ext cx="3600450" cy="1368425"/>
          </a:xfrm>
          <a:prstGeom prst="line">
            <a:avLst/>
          </a:prstGeom>
          <a:noFill/>
          <a:ln w="9525">
            <a:solidFill>
              <a:schemeClr val="tx1"/>
            </a:solidFill>
            <a:round/>
            <a:headEnd/>
            <a:tailEnd type="triangle" w="med" len="med"/>
          </a:ln>
        </p:spPr>
        <p:txBody>
          <a:bodyPr/>
          <a:lstStyle/>
          <a:p>
            <a:endParaRPr lang="en-CA" dirty="0"/>
          </a:p>
        </p:txBody>
      </p:sp>
      <p:sp>
        <p:nvSpPr>
          <p:cNvPr id="9222" name="Line 19"/>
          <p:cNvSpPr>
            <a:spLocks noChangeShapeType="1"/>
          </p:cNvSpPr>
          <p:nvPr/>
        </p:nvSpPr>
        <p:spPr bwMode="auto">
          <a:xfrm flipH="1" flipV="1">
            <a:off x="4427538" y="3284538"/>
            <a:ext cx="3240087" cy="215900"/>
          </a:xfrm>
          <a:prstGeom prst="line">
            <a:avLst/>
          </a:prstGeom>
          <a:noFill/>
          <a:ln w="9525">
            <a:solidFill>
              <a:schemeClr val="tx1"/>
            </a:solidFill>
            <a:round/>
            <a:headEnd/>
            <a:tailEnd type="triangle" w="med" len="med"/>
          </a:ln>
        </p:spPr>
        <p:txBody>
          <a:bodyPr/>
          <a:lstStyle/>
          <a:p>
            <a:endParaRPr lang="en-CA" dirty="0"/>
          </a:p>
        </p:txBody>
      </p:sp>
      <p:sp>
        <p:nvSpPr>
          <p:cNvPr id="9224" name="Line 21"/>
          <p:cNvSpPr>
            <a:spLocks noChangeShapeType="1"/>
          </p:cNvSpPr>
          <p:nvPr/>
        </p:nvSpPr>
        <p:spPr bwMode="auto">
          <a:xfrm flipH="1">
            <a:off x="3203575" y="1628775"/>
            <a:ext cx="3024188" cy="215900"/>
          </a:xfrm>
          <a:prstGeom prst="line">
            <a:avLst/>
          </a:prstGeom>
          <a:noFill/>
          <a:ln w="9525">
            <a:solidFill>
              <a:schemeClr val="tx1"/>
            </a:solidFill>
            <a:round/>
            <a:headEnd/>
            <a:tailEnd type="triangle" w="med" len="med"/>
          </a:ln>
        </p:spPr>
        <p:txBody>
          <a:bodyPr/>
          <a:lstStyle/>
          <a:p>
            <a:endParaRPr lang="en-CA" b="1" dirty="0"/>
          </a:p>
        </p:txBody>
      </p:sp>
      <p:sp>
        <p:nvSpPr>
          <p:cNvPr id="9225" name="Text Box 24"/>
          <p:cNvSpPr txBox="1">
            <a:spLocks noChangeArrowheads="1"/>
          </p:cNvSpPr>
          <p:nvPr/>
        </p:nvSpPr>
        <p:spPr bwMode="auto">
          <a:xfrm>
            <a:off x="7164388" y="5734050"/>
            <a:ext cx="1512887" cy="646331"/>
          </a:xfrm>
          <a:prstGeom prst="rect">
            <a:avLst/>
          </a:prstGeom>
          <a:noFill/>
          <a:ln w="9525">
            <a:noFill/>
            <a:miter lim="800000"/>
            <a:headEnd/>
            <a:tailEnd/>
          </a:ln>
        </p:spPr>
        <p:txBody>
          <a:bodyPr>
            <a:spAutoFit/>
          </a:bodyPr>
          <a:lstStyle/>
          <a:p>
            <a:pPr>
              <a:spcBef>
                <a:spcPct val="50000"/>
              </a:spcBef>
            </a:pPr>
            <a:r>
              <a:rPr lang="en-CA" sz="1800" b="1" dirty="0"/>
              <a:t>First Stream Year</a:t>
            </a:r>
          </a:p>
        </p:txBody>
      </p:sp>
      <p:sp>
        <p:nvSpPr>
          <p:cNvPr id="9226" name="Text Box 25"/>
          <p:cNvSpPr txBox="1">
            <a:spLocks noChangeArrowheads="1"/>
          </p:cNvSpPr>
          <p:nvPr/>
        </p:nvSpPr>
        <p:spPr bwMode="auto">
          <a:xfrm>
            <a:off x="7740650" y="4437063"/>
            <a:ext cx="1403350" cy="915987"/>
          </a:xfrm>
          <a:prstGeom prst="rect">
            <a:avLst/>
          </a:prstGeom>
          <a:noFill/>
          <a:ln w="9525">
            <a:noFill/>
            <a:miter lim="800000"/>
            <a:headEnd/>
            <a:tailEnd/>
          </a:ln>
        </p:spPr>
        <p:txBody>
          <a:bodyPr>
            <a:spAutoFit/>
          </a:bodyPr>
          <a:lstStyle/>
          <a:p>
            <a:pPr>
              <a:spcBef>
                <a:spcPct val="50000"/>
              </a:spcBef>
            </a:pPr>
            <a:r>
              <a:rPr lang="en-CA" sz="1800" b="1" dirty="0"/>
              <a:t>Second Stream Year</a:t>
            </a:r>
          </a:p>
        </p:txBody>
      </p:sp>
      <p:sp>
        <p:nvSpPr>
          <p:cNvPr id="9227" name="Text Box 26"/>
          <p:cNvSpPr txBox="1">
            <a:spLocks noChangeArrowheads="1"/>
          </p:cNvSpPr>
          <p:nvPr/>
        </p:nvSpPr>
        <p:spPr bwMode="auto">
          <a:xfrm>
            <a:off x="7667625" y="3284538"/>
            <a:ext cx="1476375" cy="915987"/>
          </a:xfrm>
          <a:prstGeom prst="rect">
            <a:avLst/>
          </a:prstGeom>
          <a:noFill/>
          <a:ln w="9525">
            <a:noFill/>
            <a:miter lim="800000"/>
            <a:headEnd/>
            <a:tailEnd/>
          </a:ln>
        </p:spPr>
        <p:txBody>
          <a:bodyPr>
            <a:spAutoFit/>
          </a:bodyPr>
          <a:lstStyle/>
          <a:p>
            <a:pPr>
              <a:spcBef>
                <a:spcPct val="50000"/>
              </a:spcBef>
            </a:pPr>
            <a:r>
              <a:rPr lang="en-CA" sz="1800" b="1" dirty="0"/>
              <a:t>First Lake Year, First Spawn</a:t>
            </a:r>
          </a:p>
        </p:txBody>
      </p:sp>
      <p:sp>
        <p:nvSpPr>
          <p:cNvPr id="9228" name="Text Box 27"/>
          <p:cNvSpPr txBox="1">
            <a:spLocks noChangeArrowheads="1"/>
          </p:cNvSpPr>
          <p:nvPr/>
        </p:nvSpPr>
        <p:spPr bwMode="auto">
          <a:xfrm>
            <a:off x="7380288" y="2276475"/>
            <a:ext cx="1763712" cy="366713"/>
          </a:xfrm>
          <a:prstGeom prst="rect">
            <a:avLst/>
          </a:prstGeom>
          <a:noFill/>
          <a:ln w="9525">
            <a:noFill/>
            <a:miter lim="800000"/>
            <a:headEnd/>
            <a:tailEnd/>
          </a:ln>
        </p:spPr>
        <p:txBody>
          <a:bodyPr>
            <a:spAutoFit/>
          </a:bodyPr>
          <a:lstStyle/>
          <a:p>
            <a:pPr>
              <a:spcBef>
                <a:spcPct val="50000"/>
              </a:spcBef>
            </a:pPr>
            <a:endParaRPr lang="en-US" sz="1800" dirty="0"/>
          </a:p>
        </p:txBody>
      </p:sp>
      <p:sp>
        <p:nvSpPr>
          <p:cNvPr id="9229" name="Text Box 28"/>
          <p:cNvSpPr txBox="1">
            <a:spLocks noChangeArrowheads="1"/>
          </p:cNvSpPr>
          <p:nvPr/>
        </p:nvSpPr>
        <p:spPr bwMode="auto">
          <a:xfrm>
            <a:off x="7596188" y="2060575"/>
            <a:ext cx="1763712" cy="915988"/>
          </a:xfrm>
          <a:prstGeom prst="rect">
            <a:avLst/>
          </a:prstGeom>
          <a:noFill/>
          <a:ln w="9525">
            <a:noFill/>
            <a:miter lim="800000"/>
            <a:headEnd/>
            <a:tailEnd/>
          </a:ln>
        </p:spPr>
        <p:txBody>
          <a:bodyPr>
            <a:spAutoFit/>
          </a:bodyPr>
          <a:lstStyle/>
          <a:p>
            <a:pPr>
              <a:spcBef>
                <a:spcPct val="50000"/>
              </a:spcBef>
            </a:pPr>
            <a:r>
              <a:rPr lang="en-CA" sz="1800" b="1" dirty="0"/>
              <a:t>Second Lake Year, Second Spawn</a:t>
            </a:r>
          </a:p>
        </p:txBody>
      </p:sp>
      <p:sp>
        <p:nvSpPr>
          <p:cNvPr id="9230" name="Text Box 29"/>
          <p:cNvSpPr txBox="1">
            <a:spLocks noChangeArrowheads="1"/>
          </p:cNvSpPr>
          <p:nvPr/>
        </p:nvSpPr>
        <p:spPr bwMode="auto">
          <a:xfrm>
            <a:off x="6156325" y="1412875"/>
            <a:ext cx="2232025" cy="641350"/>
          </a:xfrm>
          <a:prstGeom prst="rect">
            <a:avLst/>
          </a:prstGeom>
          <a:noFill/>
          <a:ln w="9525">
            <a:noFill/>
            <a:miter lim="800000"/>
            <a:headEnd/>
            <a:tailEnd/>
          </a:ln>
        </p:spPr>
        <p:txBody>
          <a:bodyPr>
            <a:spAutoFit/>
          </a:bodyPr>
          <a:lstStyle/>
          <a:p>
            <a:pPr>
              <a:spcBef>
                <a:spcPct val="50000"/>
              </a:spcBef>
            </a:pPr>
            <a:r>
              <a:rPr lang="en-CA" sz="1800" b="1" dirty="0"/>
              <a:t>Third Lake Year, Third Spawn</a:t>
            </a:r>
          </a:p>
        </p:txBody>
      </p:sp>
      <p:sp>
        <p:nvSpPr>
          <p:cNvPr id="9231" name="Text Box 30"/>
          <p:cNvSpPr txBox="1">
            <a:spLocks noChangeArrowheads="1"/>
          </p:cNvSpPr>
          <p:nvPr/>
        </p:nvSpPr>
        <p:spPr bwMode="auto">
          <a:xfrm>
            <a:off x="107504" y="0"/>
            <a:ext cx="2051050" cy="1338828"/>
          </a:xfrm>
          <a:prstGeom prst="rect">
            <a:avLst/>
          </a:prstGeom>
          <a:noFill/>
          <a:ln w="9525">
            <a:solidFill>
              <a:schemeClr val="tx1"/>
            </a:solidFill>
            <a:miter lim="800000"/>
            <a:headEnd/>
            <a:tailEnd/>
          </a:ln>
        </p:spPr>
        <p:txBody>
          <a:bodyPr>
            <a:spAutoFit/>
          </a:bodyPr>
          <a:lstStyle/>
          <a:p>
            <a:pPr>
              <a:spcBef>
                <a:spcPct val="50000"/>
              </a:spcBef>
            </a:pPr>
            <a:r>
              <a:rPr lang="en-CA" sz="1800" b="1" dirty="0">
                <a:solidFill>
                  <a:srgbClr val="C00000"/>
                </a:solidFill>
              </a:rPr>
              <a:t>Steelhead Scale: Age 5 years       </a:t>
            </a:r>
          </a:p>
          <a:p>
            <a:pPr>
              <a:spcBef>
                <a:spcPct val="50000"/>
              </a:spcBef>
            </a:pPr>
            <a:r>
              <a:rPr lang="en-CA" sz="1800" b="1" dirty="0">
                <a:solidFill>
                  <a:srgbClr val="C00000"/>
                </a:solidFill>
              </a:rPr>
              <a:t>(2 stream, 3 lake, 3</a:t>
            </a:r>
            <a:r>
              <a:rPr lang="en-CA" sz="1800" b="1" baseline="30000" dirty="0">
                <a:solidFill>
                  <a:srgbClr val="C00000"/>
                </a:solidFill>
              </a:rPr>
              <a:t>rd</a:t>
            </a:r>
            <a:r>
              <a:rPr lang="en-CA" sz="1800" b="1" dirty="0">
                <a:solidFill>
                  <a:srgbClr val="C00000"/>
                </a:solidFill>
              </a:rPr>
              <a:t> spawn)</a:t>
            </a:r>
          </a:p>
        </p:txBody>
      </p:sp>
      <p:sp>
        <p:nvSpPr>
          <p:cNvPr id="9223" name="Line 20"/>
          <p:cNvSpPr>
            <a:spLocks noChangeShapeType="1"/>
          </p:cNvSpPr>
          <p:nvPr/>
        </p:nvSpPr>
        <p:spPr bwMode="auto">
          <a:xfrm flipH="1">
            <a:off x="3995936" y="2276872"/>
            <a:ext cx="3600450" cy="360363"/>
          </a:xfrm>
          <a:prstGeom prst="line">
            <a:avLst/>
          </a:prstGeom>
          <a:noFill/>
          <a:ln w="9525">
            <a:solidFill>
              <a:schemeClr val="tx1"/>
            </a:solidFill>
            <a:round/>
            <a:headEnd/>
            <a:tailEnd type="triangle" w="med" len="med"/>
          </a:ln>
        </p:spPr>
        <p:txBody>
          <a:bodyPr/>
          <a:lstStyle/>
          <a:p>
            <a:endParaRPr lang="en-CA" dirty="0"/>
          </a:p>
        </p:txBody>
      </p:sp>
      <p:cxnSp>
        <p:nvCxnSpPr>
          <p:cNvPr id="19" name="Straight Arrow Connector 18"/>
          <p:cNvCxnSpPr/>
          <p:nvPr/>
        </p:nvCxnSpPr>
        <p:spPr>
          <a:xfrm>
            <a:off x="6588224" y="242088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971603" y="3645024"/>
          <a:ext cx="7176120" cy="2999850"/>
        </p:xfrm>
        <a:graphic>
          <a:graphicData uri="http://schemas.openxmlformats.org/drawingml/2006/table">
            <a:tbl>
              <a:tblPr/>
              <a:tblGrid>
                <a:gridCol w="277394">
                  <a:extLst>
                    <a:ext uri="{9D8B030D-6E8A-4147-A177-3AD203B41FA5}">
                      <a16:colId xmlns:a16="http://schemas.microsoft.com/office/drawing/2014/main" val="20000"/>
                    </a:ext>
                  </a:extLst>
                </a:gridCol>
                <a:gridCol w="494108">
                  <a:extLst>
                    <a:ext uri="{9D8B030D-6E8A-4147-A177-3AD203B41FA5}">
                      <a16:colId xmlns:a16="http://schemas.microsoft.com/office/drawing/2014/main" val="20001"/>
                    </a:ext>
                  </a:extLst>
                </a:gridCol>
                <a:gridCol w="368413">
                  <a:extLst>
                    <a:ext uri="{9D8B030D-6E8A-4147-A177-3AD203B41FA5}">
                      <a16:colId xmlns:a16="http://schemas.microsoft.com/office/drawing/2014/main" val="20002"/>
                    </a:ext>
                  </a:extLst>
                </a:gridCol>
                <a:gridCol w="277394">
                  <a:extLst>
                    <a:ext uri="{9D8B030D-6E8A-4147-A177-3AD203B41FA5}">
                      <a16:colId xmlns:a16="http://schemas.microsoft.com/office/drawing/2014/main" val="20003"/>
                    </a:ext>
                  </a:extLst>
                </a:gridCol>
                <a:gridCol w="277394">
                  <a:extLst>
                    <a:ext uri="{9D8B030D-6E8A-4147-A177-3AD203B41FA5}">
                      <a16:colId xmlns:a16="http://schemas.microsoft.com/office/drawing/2014/main" val="20004"/>
                    </a:ext>
                  </a:extLst>
                </a:gridCol>
                <a:gridCol w="273060">
                  <a:extLst>
                    <a:ext uri="{9D8B030D-6E8A-4147-A177-3AD203B41FA5}">
                      <a16:colId xmlns:a16="http://schemas.microsoft.com/office/drawing/2014/main" val="20005"/>
                    </a:ext>
                  </a:extLst>
                </a:gridCol>
                <a:gridCol w="339519">
                  <a:extLst>
                    <a:ext uri="{9D8B030D-6E8A-4147-A177-3AD203B41FA5}">
                      <a16:colId xmlns:a16="http://schemas.microsoft.com/office/drawing/2014/main" val="20006"/>
                    </a:ext>
                  </a:extLst>
                </a:gridCol>
                <a:gridCol w="339519">
                  <a:extLst>
                    <a:ext uri="{9D8B030D-6E8A-4147-A177-3AD203B41FA5}">
                      <a16:colId xmlns:a16="http://schemas.microsoft.com/office/drawing/2014/main" val="20007"/>
                    </a:ext>
                  </a:extLst>
                </a:gridCol>
                <a:gridCol w="339519">
                  <a:extLst>
                    <a:ext uri="{9D8B030D-6E8A-4147-A177-3AD203B41FA5}">
                      <a16:colId xmlns:a16="http://schemas.microsoft.com/office/drawing/2014/main" val="20008"/>
                    </a:ext>
                  </a:extLst>
                </a:gridCol>
                <a:gridCol w="339519">
                  <a:extLst>
                    <a:ext uri="{9D8B030D-6E8A-4147-A177-3AD203B41FA5}">
                      <a16:colId xmlns:a16="http://schemas.microsoft.com/office/drawing/2014/main" val="20009"/>
                    </a:ext>
                  </a:extLst>
                </a:gridCol>
                <a:gridCol w="339519">
                  <a:extLst>
                    <a:ext uri="{9D8B030D-6E8A-4147-A177-3AD203B41FA5}">
                      <a16:colId xmlns:a16="http://schemas.microsoft.com/office/drawing/2014/main" val="20010"/>
                    </a:ext>
                  </a:extLst>
                </a:gridCol>
                <a:gridCol w="339519">
                  <a:extLst>
                    <a:ext uri="{9D8B030D-6E8A-4147-A177-3AD203B41FA5}">
                      <a16:colId xmlns:a16="http://schemas.microsoft.com/office/drawing/2014/main" val="20011"/>
                    </a:ext>
                  </a:extLst>
                </a:gridCol>
                <a:gridCol w="339519">
                  <a:extLst>
                    <a:ext uri="{9D8B030D-6E8A-4147-A177-3AD203B41FA5}">
                      <a16:colId xmlns:a16="http://schemas.microsoft.com/office/drawing/2014/main" val="20012"/>
                    </a:ext>
                  </a:extLst>
                </a:gridCol>
                <a:gridCol w="339519">
                  <a:extLst>
                    <a:ext uri="{9D8B030D-6E8A-4147-A177-3AD203B41FA5}">
                      <a16:colId xmlns:a16="http://schemas.microsoft.com/office/drawing/2014/main" val="20013"/>
                    </a:ext>
                  </a:extLst>
                </a:gridCol>
                <a:gridCol w="498441">
                  <a:extLst>
                    <a:ext uri="{9D8B030D-6E8A-4147-A177-3AD203B41FA5}">
                      <a16:colId xmlns:a16="http://schemas.microsoft.com/office/drawing/2014/main" val="20014"/>
                    </a:ext>
                  </a:extLst>
                </a:gridCol>
                <a:gridCol w="498441">
                  <a:extLst>
                    <a:ext uri="{9D8B030D-6E8A-4147-A177-3AD203B41FA5}">
                      <a16:colId xmlns:a16="http://schemas.microsoft.com/office/drawing/2014/main" val="20015"/>
                    </a:ext>
                  </a:extLst>
                </a:gridCol>
                <a:gridCol w="498441">
                  <a:extLst>
                    <a:ext uri="{9D8B030D-6E8A-4147-A177-3AD203B41FA5}">
                      <a16:colId xmlns:a16="http://schemas.microsoft.com/office/drawing/2014/main" val="20016"/>
                    </a:ext>
                  </a:extLst>
                </a:gridCol>
                <a:gridCol w="498441">
                  <a:extLst>
                    <a:ext uri="{9D8B030D-6E8A-4147-A177-3AD203B41FA5}">
                      <a16:colId xmlns:a16="http://schemas.microsoft.com/office/drawing/2014/main" val="20017"/>
                    </a:ext>
                  </a:extLst>
                </a:gridCol>
                <a:gridCol w="498441">
                  <a:extLst>
                    <a:ext uri="{9D8B030D-6E8A-4147-A177-3AD203B41FA5}">
                      <a16:colId xmlns:a16="http://schemas.microsoft.com/office/drawing/2014/main" val="20018"/>
                    </a:ext>
                  </a:extLst>
                </a:gridCol>
              </a:tblGrid>
              <a:tr h="391793">
                <a:tc gridSpan="6">
                  <a:txBody>
                    <a:bodyPr/>
                    <a:lstStyle/>
                    <a:p>
                      <a:pPr algn="l" fontAlgn="b"/>
                      <a:r>
                        <a:rPr lang="en-CA" sz="900" b="1" i="0" u="none" strike="noStrike" dirty="0">
                          <a:solidFill>
                            <a:srgbClr val="FF0000"/>
                          </a:solidFill>
                          <a:latin typeface="Arial"/>
                        </a:rPr>
                        <a:t>         Portage Creek Spring </a:t>
                      </a:r>
                    </a:p>
                  </a:txBody>
                  <a:tcPr marL="3447" marR="3447" marT="34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74130">
                <a:tc>
                  <a:txBody>
                    <a:bodyPr/>
                    <a:lstStyle/>
                    <a:p>
                      <a:pPr algn="ctr" fontAlgn="b"/>
                      <a:r>
                        <a:rPr lang="en-CA" sz="500" b="0"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1" i="0" u="none" strike="noStrike" dirty="0">
                        <a:solidFill>
                          <a:srgbClr val="000000"/>
                        </a:solidFill>
                        <a:latin typeface="Arial"/>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CA" sz="700" b="1" i="0" u="none" strike="noStrike" dirty="0">
                          <a:solidFill>
                            <a:srgbClr val="1F497D"/>
                          </a:solidFill>
                          <a:latin typeface="Arial"/>
                        </a:rPr>
                        <a:t>Clips on Capture</a:t>
                      </a: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205">
                <a:tc>
                  <a:txBody>
                    <a:bodyPr/>
                    <a:lstStyle/>
                    <a:p>
                      <a:pPr algn="ctr" fontAlgn="b"/>
                      <a:r>
                        <a:rPr lang="en-CA" sz="600" b="1" i="0" u="none" strike="noStrike" dirty="0">
                          <a:solidFill>
                            <a:srgbClr val="1F497D"/>
                          </a:solidFill>
                          <a:latin typeface="Arial"/>
                        </a:rPr>
                        <a:t>Year</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Date(d/m/y)</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Colour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Tag</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Flen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Lamp.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Sex</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Str.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Lk.</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Age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Mat.</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CLA</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CLC3(FD)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CLC1(AD)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CLC7(RP)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CLC2(AN)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CLC5(LV)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108">
                <a:tc>
                  <a:txBody>
                    <a:bodyPr/>
                    <a:lstStyle/>
                    <a:p>
                      <a:pPr algn="ctr" fontAlgn="b"/>
                      <a:r>
                        <a:rPr lang="en-CA" sz="600" b="1" i="0" u="none" strike="noStrike" dirty="0">
                          <a:solidFill>
                            <a:srgbClr val="1F497D"/>
                          </a:solidFill>
                          <a:latin typeface="Arial"/>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432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581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384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479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S</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48004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614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366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551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594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White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44050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49010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Green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38115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631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49946">
                <a:tc>
                  <a:txBody>
                    <a:bodyPr/>
                    <a:lstStyle/>
                    <a:p>
                      <a:pPr algn="l" fontAlgn="b"/>
                      <a:r>
                        <a:rPr lang="en-CA" sz="600" b="1"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2" name="Picture 2" descr="C:\Users\Jon\Pictures\2014-11-14\Kam 2014Oct (7).JPG"/>
          <p:cNvPicPr>
            <a:picLocks noChangeAspect="1" noChangeArrowheads="1"/>
          </p:cNvPicPr>
          <p:nvPr/>
        </p:nvPicPr>
        <p:blipFill>
          <a:blip r:embed="rId3" cstate="print"/>
          <a:srcRect/>
          <a:stretch>
            <a:fillRect/>
          </a:stretch>
        </p:blipFill>
        <p:spPr bwMode="auto">
          <a:xfrm>
            <a:off x="323528" y="980728"/>
            <a:ext cx="2088231" cy="2592288"/>
          </a:xfrm>
          <a:prstGeom prst="rect">
            <a:avLst/>
          </a:prstGeom>
          <a:noFill/>
        </p:spPr>
      </p:pic>
      <p:pic>
        <p:nvPicPr>
          <p:cNvPr id="1027" name="Picture 3" descr="C:\Users\Jon\Pictures\2014-11-14\Kam 2014Oct (6).JPG"/>
          <p:cNvPicPr>
            <a:picLocks noChangeAspect="1" noChangeArrowheads="1"/>
          </p:cNvPicPr>
          <p:nvPr/>
        </p:nvPicPr>
        <p:blipFill>
          <a:blip r:embed="rId4" cstate="print"/>
          <a:srcRect/>
          <a:stretch>
            <a:fillRect/>
          </a:stretch>
        </p:blipFill>
        <p:spPr bwMode="auto">
          <a:xfrm>
            <a:off x="2987824" y="980728"/>
            <a:ext cx="2106234" cy="2592288"/>
          </a:xfrm>
          <a:prstGeom prst="rect">
            <a:avLst/>
          </a:prstGeom>
          <a:noFill/>
        </p:spPr>
      </p:pic>
      <p:sp>
        <p:nvSpPr>
          <p:cNvPr id="8" name="TextBox 7"/>
          <p:cNvSpPr txBox="1"/>
          <p:nvPr/>
        </p:nvSpPr>
        <p:spPr>
          <a:xfrm>
            <a:off x="1259632" y="116632"/>
            <a:ext cx="5832648" cy="707886"/>
          </a:xfrm>
          <a:prstGeom prst="rect">
            <a:avLst/>
          </a:prstGeom>
          <a:noFill/>
        </p:spPr>
        <p:txBody>
          <a:bodyPr wrap="square" rtlCol="0">
            <a:spAutoFit/>
          </a:bodyPr>
          <a:lstStyle/>
          <a:p>
            <a:pPr algn="ctr"/>
            <a:r>
              <a:rPr lang="en-CA" sz="4000" b="1" dirty="0">
                <a:solidFill>
                  <a:srgbClr val="C00000"/>
                </a:solidFill>
                <a:latin typeface="Arial" panose="020B0604020202020204" pitchFamily="34" charset="0"/>
                <a:cs typeface="Arial" panose="020B0604020202020204" pitchFamily="34" charset="0"/>
              </a:rPr>
              <a:t>Data Management</a:t>
            </a:r>
          </a:p>
        </p:txBody>
      </p:sp>
      <p:sp>
        <p:nvSpPr>
          <p:cNvPr id="7" name="TextBox 6"/>
          <p:cNvSpPr txBox="1"/>
          <p:nvPr/>
        </p:nvSpPr>
        <p:spPr>
          <a:xfrm>
            <a:off x="2411760" y="2996952"/>
            <a:ext cx="432048" cy="461665"/>
          </a:xfrm>
          <a:prstGeom prst="rect">
            <a:avLst/>
          </a:prstGeom>
          <a:noFill/>
        </p:spPr>
        <p:txBody>
          <a:bodyPr wrap="square" rtlCol="0">
            <a:spAutoFit/>
          </a:bodyPr>
          <a:lstStyle/>
          <a:p>
            <a:r>
              <a:rPr lang="en-CA" sz="2400" b="1" dirty="0">
                <a:solidFill>
                  <a:srgbClr val="FF0000"/>
                </a:solidFill>
              </a:rPr>
              <a:t>A</a:t>
            </a:r>
          </a:p>
        </p:txBody>
      </p:sp>
      <p:sp>
        <p:nvSpPr>
          <p:cNvPr id="9" name="TextBox 8"/>
          <p:cNvSpPr txBox="1"/>
          <p:nvPr/>
        </p:nvSpPr>
        <p:spPr>
          <a:xfrm>
            <a:off x="5220072" y="2996952"/>
            <a:ext cx="360040" cy="461665"/>
          </a:xfrm>
          <a:prstGeom prst="rect">
            <a:avLst/>
          </a:prstGeom>
          <a:noFill/>
        </p:spPr>
        <p:txBody>
          <a:bodyPr wrap="square" rtlCol="0">
            <a:spAutoFit/>
          </a:bodyPr>
          <a:lstStyle/>
          <a:p>
            <a:r>
              <a:rPr lang="en-CA" sz="2400" b="1" dirty="0">
                <a:solidFill>
                  <a:srgbClr val="FF0000"/>
                </a:solidFill>
              </a:rPr>
              <a:t>B</a:t>
            </a:r>
          </a:p>
        </p:txBody>
      </p:sp>
      <p:sp>
        <p:nvSpPr>
          <p:cNvPr id="10" name="TextBox 9"/>
          <p:cNvSpPr txBox="1"/>
          <p:nvPr/>
        </p:nvSpPr>
        <p:spPr>
          <a:xfrm>
            <a:off x="8316416" y="6237312"/>
            <a:ext cx="432048" cy="461665"/>
          </a:xfrm>
          <a:prstGeom prst="rect">
            <a:avLst/>
          </a:prstGeom>
          <a:noFill/>
        </p:spPr>
        <p:txBody>
          <a:bodyPr wrap="square" rtlCol="0">
            <a:spAutoFit/>
          </a:bodyPr>
          <a:lstStyle/>
          <a:p>
            <a:r>
              <a:rPr lang="en-CA" sz="2400" b="1" dirty="0">
                <a:solidFill>
                  <a:srgbClr val="FF0000"/>
                </a:solidFill>
              </a:rPr>
              <a:t>C</a:t>
            </a:r>
          </a:p>
        </p:txBody>
      </p:sp>
      <p:sp>
        <p:nvSpPr>
          <p:cNvPr id="11" name="TextBox 10"/>
          <p:cNvSpPr txBox="1"/>
          <p:nvPr/>
        </p:nvSpPr>
        <p:spPr>
          <a:xfrm>
            <a:off x="6012160" y="1196752"/>
            <a:ext cx="2808312" cy="1754326"/>
          </a:xfrm>
          <a:prstGeom prst="rect">
            <a:avLst/>
          </a:prstGeom>
          <a:noFill/>
        </p:spPr>
        <p:txBody>
          <a:bodyPr wrap="square" rtlCol="0">
            <a:spAutoFit/>
          </a:bodyPr>
          <a:lstStyle/>
          <a:p>
            <a:r>
              <a:rPr lang="en-CA" sz="1200" b="1" dirty="0">
                <a:solidFill>
                  <a:srgbClr val="FF0000"/>
                </a:solidFill>
              </a:rPr>
              <a:t>A: </a:t>
            </a:r>
            <a:r>
              <a:rPr lang="en-CA" sz="1200" b="1" dirty="0"/>
              <a:t>Fish data is recorded on the </a:t>
            </a:r>
          </a:p>
          <a:p>
            <a:r>
              <a:rPr lang="en-CA" sz="1200" b="1" dirty="0"/>
              <a:t>     front of envelope, the scale</a:t>
            </a:r>
          </a:p>
          <a:p>
            <a:r>
              <a:rPr lang="en-CA" sz="1200" b="1" dirty="0"/>
              <a:t>     sample is placed inside.</a:t>
            </a:r>
          </a:p>
          <a:p>
            <a:endParaRPr lang="en-CA" sz="1200" b="1" dirty="0"/>
          </a:p>
          <a:p>
            <a:r>
              <a:rPr lang="en-CA" sz="1200" b="1" dirty="0">
                <a:solidFill>
                  <a:srgbClr val="FF0000"/>
                </a:solidFill>
              </a:rPr>
              <a:t>B: </a:t>
            </a:r>
            <a:r>
              <a:rPr lang="en-CA" sz="1200" b="1" dirty="0"/>
              <a:t>Life history is coded on the back</a:t>
            </a:r>
          </a:p>
          <a:p>
            <a:r>
              <a:rPr lang="en-CA" sz="1200" b="1" dirty="0"/>
              <a:t>     of the envelope.</a:t>
            </a:r>
          </a:p>
          <a:p>
            <a:endParaRPr lang="en-CA" sz="1200" b="1" dirty="0"/>
          </a:p>
          <a:p>
            <a:r>
              <a:rPr lang="en-CA" sz="1200" b="1" dirty="0">
                <a:solidFill>
                  <a:srgbClr val="FF0000"/>
                </a:solidFill>
              </a:rPr>
              <a:t>C: </a:t>
            </a:r>
            <a:r>
              <a:rPr lang="en-CA" sz="1200" b="1" dirty="0"/>
              <a:t>Life history data is transferred to  </a:t>
            </a:r>
          </a:p>
          <a:p>
            <a:r>
              <a:rPr lang="en-CA" sz="1200" b="1" dirty="0"/>
              <a:t>     Excel spread sheet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79512" y="548680"/>
            <a:ext cx="8712968" cy="57606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251520" y="548680"/>
            <a:ext cx="8640960" cy="576064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251520" y="548680"/>
            <a:ext cx="8640960" cy="576063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sz="quarter"/>
          </p:nvPr>
        </p:nvSpPr>
        <p:spPr>
          <a:xfrm>
            <a:off x="467544" y="116632"/>
            <a:ext cx="8229600" cy="1143000"/>
          </a:xfrm>
        </p:spPr>
        <p:txBody>
          <a:bodyPr/>
          <a:lstStyle/>
          <a:p>
            <a:r>
              <a:rPr lang="en-US" b="1" dirty="0">
                <a:solidFill>
                  <a:srgbClr val="FF0000"/>
                </a:solidFill>
              </a:rPr>
              <a:t>Smolting History 2017</a:t>
            </a:r>
          </a:p>
        </p:txBody>
      </p:sp>
      <p:pic>
        <p:nvPicPr>
          <p:cNvPr id="15366" name="irc_mi" descr="http://www.bccf.com/steelhead/graphics/photos/sthd-smolt-in-hand.jpg">
            <a:hlinkClick r:id="rId2"/>
          </p:cNvPr>
          <p:cNvPicPr>
            <a:picLocks noGrp="1"/>
          </p:cNvPicPr>
          <p:nvPr>
            <p:ph sz="quarter" idx="4"/>
          </p:nvPr>
        </p:nvPicPr>
        <p:blipFill>
          <a:blip r:embed="rId3" cstate="print"/>
          <a:stretch>
            <a:fillRect/>
          </a:stretch>
        </p:blipFill>
        <p:spPr>
          <a:xfrm>
            <a:off x="5220072" y="4149080"/>
            <a:ext cx="3096344" cy="2088232"/>
          </a:xfrm>
        </p:spPr>
      </p:pic>
      <p:pic>
        <p:nvPicPr>
          <p:cNvPr id="10" name="Content Placeholder 9"/>
          <p:cNvPicPr>
            <a:picLocks noGrp="1"/>
          </p:cNvPicPr>
          <p:nvPr>
            <p:ph sz="quarter" idx="1"/>
          </p:nvPr>
        </p:nvPicPr>
        <p:blipFill>
          <a:blip r:embed="rId4" cstate="print"/>
          <a:srcRect/>
          <a:stretch>
            <a:fillRect/>
          </a:stretch>
        </p:blipFill>
        <p:spPr bwMode="auto">
          <a:xfrm>
            <a:off x="899592" y="1268760"/>
            <a:ext cx="3268704" cy="2185988"/>
          </a:xfrm>
          <a:prstGeom prst="rect">
            <a:avLst/>
          </a:prstGeom>
          <a:noFill/>
          <a:ln w="9525">
            <a:noFill/>
            <a:miter lim="800000"/>
            <a:headEnd/>
            <a:tailEnd/>
          </a:ln>
        </p:spPr>
      </p:pic>
      <p:pic>
        <p:nvPicPr>
          <p:cNvPr id="12" name="Content Placeholder 11"/>
          <p:cNvPicPr>
            <a:picLocks noGrp="1"/>
          </p:cNvPicPr>
          <p:nvPr>
            <p:ph sz="quarter" idx="2"/>
          </p:nvPr>
        </p:nvPicPr>
        <p:blipFill>
          <a:blip r:embed="rId5" cstate="print"/>
          <a:srcRect/>
          <a:stretch>
            <a:fillRect/>
          </a:stretch>
        </p:blipFill>
        <p:spPr bwMode="auto">
          <a:xfrm>
            <a:off x="5004048" y="1268760"/>
            <a:ext cx="3456384" cy="2185988"/>
          </a:xfrm>
          <a:prstGeom prst="rect">
            <a:avLst/>
          </a:prstGeom>
          <a:noFill/>
          <a:ln w="9525">
            <a:noFill/>
            <a:miter lim="800000"/>
            <a:headEnd/>
            <a:tailEnd/>
          </a:ln>
        </p:spPr>
      </p:pic>
      <p:pic>
        <p:nvPicPr>
          <p:cNvPr id="14" name="Content Placeholder 13"/>
          <p:cNvPicPr>
            <a:picLocks noGrp="1"/>
          </p:cNvPicPr>
          <p:nvPr>
            <p:ph sz="quarter" idx="3"/>
          </p:nvPr>
        </p:nvPicPr>
        <p:blipFill>
          <a:blip r:embed="rId6" cstate="print"/>
          <a:srcRect/>
          <a:stretch>
            <a:fillRect/>
          </a:stretch>
        </p:blipFill>
        <p:spPr bwMode="auto">
          <a:xfrm>
            <a:off x="840961" y="4077072"/>
            <a:ext cx="3298991" cy="223224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8"/>
          <p:cNvSpPr>
            <a:spLocks noGrp="1"/>
          </p:cNvSpPr>
          <p:nvPr>
            <p:ph type="title" sz="quarter"/>
          </p:nvPr>
        </p:nvSpPr>
        <p:spPr>
          <a:xfrm>
            <a:off x="467544" y="0"/>
            <a:ext cx="8208912" cy="1340768"/>
          </a:xfrm>
        </p:spPr>
        <p:txBody>
          <a:bodyPr/>
          <a:lstStyle/>
          <a:p>
            <a:r>
              <a:rPr lang="en-CA" b="1" dirty="0">
                <a:solidFill>
                  <a:srgbClr val="FF0000"/>
                </a:solidFill>
              </a:rPr>
              <a:t>Steelhead Maturity</a:t>
            </a:r>
          </a:p>
        </p:txBody>
      </p:sp>
      <p:pic>
        <p:nvPicPr>
          <p:cNvPr id="9" name="Content Placeholder 8"/>
          <p:cNvPicPr>
            <a:picLocks noGrp="1"/>
          </p:cNvPicPr>
          <p:nvPr>
            <p:ph sz="quarter" idx="1"/>
          </p:nvPr>
        </p:nvPicPr>
        <p:blipFill>
          <a:blip r:embed="rId2" cstate="print"/>
          <a:srcRect/>
          <a:stretch>
            <a:fillRect/>
          </a:stretch>
        </p:blipFill>
        <p:spPr bwMode="auto">
          <a:xfrm>
            <a:off x="827584" y="1268760"/>
            <a:ext cx="3312368" cy="2185988"/>
          </a:xfrm>
          <a:prstGeom prst="rect">
            <a:avLst/>
          </a:prstGeom>
          <a:noFill/>
          <a:ln w="9525">
            <a:noFill/>
            <a:miter lim="800000"/>
            <a:headEnd/>
            <a:tailEnd/>
          </a:ln>
        </p:spPr>
      </p:pic>
      <p:pic>
        <p:nvPicPr>
          <p:cNvPr id="12" name="Content Placeholder 11"/>
          <p:cNvPicPr>
            <a:picLocks noGrp="1"/>
          </p:cNvPicPr>
          <p:nvPr>
            <p:ph sz="quarter" idx="2"/>
          </p:nvPr>
        </p:nvPicPr>
        <p:blipFill>
          <a:blip r:embed="rId3" cstate="print"/>
          <a:srcRect/>
          <a:stretch>
            <a:fillRect/>
          </a:stretch>
        </p:blipFill>
        <p:spPr bwMode="auto">
          <a:xfrm>
            <a:off x="5076056" y="1268760"/>
            <a:ext cx="3363602" cy="2185988"/>
          </a:xfrm>
          <a:prstGeom prst="rect">
            <a:avLst/>
          </a:prstGeom>
          <a:noFill/>
          <a:ln w="9525">
            <a:noFill/>
            <a:miter lim="800000"/>
            <a:headEnd/>
            <a:tailEnd/>
          </a:ln>
        </p:spPr>
      </p:pic>
      <p:pic>
        <p:nvPicPr>
          <p:cNvPr id="23554" name="Picture 2" descr="C:\Users\Jon\Pictures\IMG_1226.JPG.jpg"/>
          <p:cNvPicPr>
            <a:picLocks noGrp="1" noChangeAspect="1" noChangeArrowheads="1"/>
          </p:cNvPicPr>
          <p:nvPr>
            <p:ph sz="quarter" idx="4"/>
          </p:nvPr>
        </p:nvPicPr>
        <p:blipFill>
          <a:blip r:embed="rId4" cstate="print"/>
          <a:srcRect/>
          <a:stretch>
            <a:fillRect/>
          </a:stretch>
        </p:blipFill>
        <p:spPr bwMode="auto">
          <a:xfrm>
            <a:off x="5292080" y="4149080"/>
            <a:ext cx="3024336" cy="2088232"/>
          </a:xfrm>
          <a:prstGeom prst="rect">
            <a:avLst/>
          </a:prstGeom>
          <a:noFill/>
        </p:spPr>
      </p:pic>
      <p:pic>
        <p:nvPicPr>
          <p:cNvPr id="8" name="Content Placeholder 7"/>
          <p:cNvPicPr>
            <a:picLocks noGrp="1"/>
          </p:cNvPicPr>
          <p:nvPr>
            <p:ph sz="quarter" idx="3"/>
          </p:nvPr>
        </p:nvPicPr>
        <p:blipFill>
          <a:blip r:embed="rId5" cstate="print"/>
          <a:srcRect/>
          <a:stretch>
            <a:fillRect/>
          </a:stretch>
        </p:blipFill>
        <p:spPr bwMode="auto">
          <a:xfrm>
            <a:off x="827584" y="4149080"/>
            <a:ext cx="3281363" cy="21875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idx="4294967295"/>
          </p:nvPr>
        </p:nvSpPr>
        <p:spPr>
          <a:xfrm>
            <a:off x="0" y="274638"/>
            <a:ext cx="8229600" cy="1143000"/>
          </a:xfrm>
        </p:spPr>
        <p:txBody>
          <a:bodyPr/>
          <a:lstStyle/>
          <a:p>
            <a:r>
              <a:rPr lang="en-CA" b="1" dirty="0">
                <a:solidFill>
                  <a:srgbClr val="FF0000"/>
                </a:solidFill>
              </a:rPr>
              <a:t>      Repeat Spawners</a:t>
            </a:r>
          </a:p>
        </p:txBody>
      </p:sp>
      <p:sp>
        <p:nvSpPr>
          <p:cNvPr id="6" name="TextBox 5"/>
          <p:cNvSpPr txBox="1"/>
          <p:nvPr/>
        </p:nvSpPr>
        <p:spPr>
          <a:xfrm>
            <a:off x="107504" y="4437112"/>
            <a:ext cx="4752528" cy="1477328"/>
          </a:xfrm>
          <a:prstGeom prst="rect">
            <a:avLst/>
          </a:prstGeom>
          <a:noFill/>
        </p:spPr>
        <p:txBody>
          <a:bodyPr wrap="square" rtlCol="0">
            <a:spAutoFit/>
          </a:bodyPr>
          <a:lstStyle/>
          <a:p>
            <a:r>
              <a:rPr lang="en-CA" sz="1800" b="1" dirty="0">
                <a:solidFill>
                  <a:srgbClr val="FF0000"/>
                </a:solidFill>
              </a:rPr>
              <a:t>A healthy adult Steelhead population:</a:t>
            </a:r>
          </a:p>
          <a:p>
            <a:endParaRPr lang="en-CA" sz="1800" b="1" dirty="0">
              <a:solidFill>
                <a:srgbClr val="FF0000"/>
              </a:solidFill>
            </a:endParaRPr>
          </a:p>
          <a:p>
            <a:r>
              <a:rPr lang="en-CA" sz="1800" b="1" dirty="0"/>
              <a:t>55% repeat spawners = 45% total annual mortality (30% natural mortality, 15% fishing mortality or harvest)</a:t>
            </a:r>
          </a:p>
        </p:txBody>
      </p:sp>
      <p:pic>
        <p:nvPicPr>
          <p:cNvPr id="8" name="Picture 7"/>
          <p:cNvPicPr/>
          <p:nvPr/>
        </p:nvPicPr>
        <p:blipFill>
          <a:blip r:embed="rId2" cstate="print"/>
          <a:srcRect/>
          <a:stretch>
            <a:fillRect/>
          </a:stretch>
        </p:blipFill>
        <p:spPr bwMode="auto">
          <a:xfrm>
            <a:off x="467544" y="1340768"/>
            <a:ext cx="3748162" cy="2808312"/>
          </a:xfrm>
          <a:prstGeom prst="rect">
            <a:avLst/>
          </a:prstGeom>
          <a:noFill/>
          <a:ln w="9525">
            <a:noFill/>
            <a:miter lim="800000"/>
            <a:headEnd/>
            <a:tailEnd/>
          </a:ln>
        </p:spPr>
      </p:pic>
      <p:pic>
        <p:nvPicPr>
          <p:cNvPr id="10" name="Picture 9"/>
          <p:cNvPicPr/>
          <p:nvPr/>
        </p:nvPicPr>
        <p:blipFill>
          <a:blip r:embed="rId3" cstate="print"/>
          <a:srcRect/>
          <a:stretch>
            <a:fillRect/>
          </a:stretch>
        </p:blipFill>
        <p:spPr bwMode="auto">
          <a:xfrm>
            <a:off x="4860031" y="1340768"/>
            <a:ext cx="3816425" cy="2808312"/>
          </a:xfrm>
          <a:prstGeom prst="rect">
            <a:avLst/>
          </a:prstGeom>
          <a:noFill/>
          <a:ln w="9525">
            <a:noFill/>
            <a:miter lim="800000"/>
            <a:headEnd/>
            <a:tailEnd/>
          </a:ln>
        </p:spPr>
      </p:pic>
      <p:pic>
        <p:nvPicPr>
          <p:cNvPr id="24578" name="Picture 2" descr="C:\Users\Jon\Documents\DSC_0066.JPG"/>
          <p:cNvPicPr>
            <a:picLocks noChangeAspect="1" noChangeArrowheads="1"/>
          </p:cNvPicPr>
          <p:nvPr/>
        </p:nvPicPr>
        <p:blipFill>
          <a:blip r:embed="rId4" cstate="print"/>
          <a:srcRect/>
          <a:stretch>
            <a:fillRect/>
          </a:stretch>
        </p:blipFill>
        <p:spPr bwMode="auto">
          <a:xfrm>
            <a:off x="5148065" y="4293097"/>
            <a:ext cx="3312368" cy="237626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457200" y="-242888"/>
            <a:ext cx="8229600" cy="1660526"/>
          </a:xfrm>
        </p:spPr>
        <p:txBody>
          <a:bodyPr/>
          <a:lstStyle/>
          <a:p>
            <a:pPr eaLnBrk="1" hangingPunct="1"/>
            <a:r>
              <a:rPr lang="en-CA" sz="3600" b="1" dirty="0">
                <a:solidFill>
                  <a:srgbClr val="FF0000"/>
                </a:solidFill>
              </a:rPr>
              <a:t>Weight and Age of your Steelhead</a:t>
            </a:r>
          </a:p>
        </p:txBody>
      </p:sp>
      <p:sp>
        <p:nvSpPr>
          <p:cNvPr id="18435" name="Rectangle 14"/>
          <p:cNvSpPr>
            <a:spLocks noGrp="1" noChangeArrowheads="1"/>
          </p:cNvSpPr>
          <p:nvPr>
            <p:ph type="body" sz="half" idx="1"/>
          </p:nvPr>
        </p:nvSpPr>
        <p:spPr>
          <a:xfrm>
            <a:off x="457200" y="1412875"/>
            <a:ext cx="4038600" cy="4713288"/>
          </a:xfrm>
        </p:spPr>
        <p:txBody>
          <a:bodyPr>
            <a:normAutofit fontScale="77500" lnSpcReduction="20000"/>
          </a:bodyPr>
          <a:lstStyle/>
          <a:p>
            <a:pPr marL="457200" indent="-457200" eaLnBrk="1" hangingPunct="1">
              <a:lnSpc>
                <a:spcPct val="80000"/>
              </a:lnSpc>
              <a:buFontTx/>
              <a:buNone/>
            </a:pPr>
            <a:r>
              <a:rPr lang="en-CA" sz="2100" dirty="0"/>
              <a:t>        </a:t>
            </a:r>
            <a:r>
              <a:rPr lang="en-CA" sz="2100" b="1" dirty="0">
                <a:solidFill>
                  <a:srgbClr val="FF0000"/>
                </a:solidFill>
              </a:rPr>
              <a:t>Figure A</a:t>
            </a:r>
          </a:p>
          <a:p>
            <a:pPr marL="457200" indent="-457200" eaLnBrk="1" hangingPunct="1">
              <a:lnSpc>
                <a:spcPct val="80000"/>
              </a:lnSpc>
              <a:buFontTx/>
              <a:buNone/>
            </a:pPr>
            <a:r>
              <a:rPr lang="en-CA" sz="2100" b="1" dirty="0">
                <a:solidFill>
                  <a:srgbClr val="FF0000"/>
                </a:solidFill>
              </a:rPr>
              <a:t>        </a:t>
            </a:r>
          </a:p>
          <a:p>
            <a:pPr marL="457200" indent="-457200" eaLnBrk="1" hangingPunct="1">
              <a:lnSpc>
                <a:spcPct val="80000"/>
              </a:lnSpc>
              <a:buFontTx/>
              <a:buNone/>
            </a:pPr>
            <a:r>
              <a:rPr lang="en-CA" sz="2100" b="1" dirty="0">
                <a:solidFill>
                  <a:srgbClr val="FF0000"/>
                </a:solidFill>
              </a:rPr>
              <a:t>         Length to Weight</a:t>
            </a:r>
          </a:p>
          <a:p>
            <a:pPr marL="457200" indent="-457200" eaLnBrk="1" hangingPunct="1">
              <a:lnSpc>
                <a:spcPct val="80000"/>
              </a:lnSpc>
              <a:buFontTx/>
              <a:buNone/>
            </a:pPr>
            <a:endParaRPr lang="en-CA" sz="1400" b="1" dirty="0">
              <a:solidFill>
                <a:srgbClr val="FF0000"/>
              </a:solidFill>
            </a:endParaRPr>
          </a:p>
          <a:p>
            <a:pPr marL="457200" indent="-457200" eaLnBrk="1" hangingPunct="1">
              <a:lnSpc>
                <a:spcPct val="80000"/>
              </a:lnSpc>
            </a:pPr>
            <a:r>
              <a:rPr lang="en-CA" sz="2100" b="1" dirty="0"/>
              <a:t>A 60 cm. (24”) steelhead weighs 2.5 kg. or 5.5 Lbs.</a:t>
            </a:r>
          </a:p>
          <a:p>
            <a:pPr marL="457200" indent="-457200" eaLnBrk="1" hangingPunct="1">
              <a:lnSpc>
                <a:spcPct val="80000"/>
              </a:lnSpc>
            </a:pPr>
            <a:r>
              <a:rPr lang="en-CA" sz="2100" b="1" dirty="0"/>
              <a:t>A 75 cm. (30”) steelhead weighs 3.8 kg or 8.5 Lbs.</a:t>
            </a:r>
          </a:p>
          <a:p>
            <a:pPr marL="457200" indent="-457200" eaLnBrk="1" hangingPunct="1">
              <a:lnSpc>
                <a:spcPct val="80000"/>
              </a:lnSpc>
            </a:pPr>
            <a:endParaRPr lang="en-CA" sz="1400" b="1" dirty="0"/>
          </a:p>
          <a:p>
            <a:pPr marL="457200" indent="-457200" eaLnBrk="1" hangingPunct="1">
              <a:lnSpc>
                <a:spcPct val="80000"/>
              </a:lnSpc>
            </a:pPr>
            <a:endParaRPr lang="en-CA" sz="1400" b="1" dirty="0"/>
          </a:p>
          <a:p>
            <a:pPr marL="457200" indent="-457200" eaLnBrk="1" hangingPunct="1">
              <a:lnSpc>
                <a:spcPct val="80000"/>
              </a:lnSpc>
            </a:pPr>
            <a:endParaRPr lang="en-CA" sz="1400" b="1" dirty="0"/>
          </a:p>
          <a:p>
            <a:pPr marL="457200" indent="-457200" eaLnBrk="1" hangingPunct="1">
              <a:lnSpc>
                <a:spcPct val="80000"/>
              </a:lnSpc>
            </a:pPr>
            <a:endParaRPr lang="en-CA" sz="1400" b="1" dirty="0"/>
          </a:p>
          <a:p>
            <a:pPr marL="457200" indent="-457200" eaLnBrk="1" hangingPunct="1">
              <a:lnSpc>
                <a:spcPct val="80000"/>
              </a:lnSpc>
            </a:pPr>
            <a:endParaRPr lang="en-CA" sz="1900" dirty="0"/>
          </a:p>
          <a:p>
            <a:pPr marL="457200" indent="-457200" eaLnBrk="1" hangingPunct="1">
              <a:lnSpc>
                <a:spcPct val="80000"/>
              </a:lnSpc>
              <a:buFontTx/>
              <a:buNone/>
            </a:pPr>
            <a:r>
              <a:rPr lang="en-CA" sz="1900" dirty="0"/>
              <a:t>        </a:t>
            </a:r>
            <a:r>
              <a:rPr lang="en-CA" sz="1900" b="1" dirty="0">
                <a:solidFill>
                  <a:srgbClr val="FF0000"/>
                </a:solidFill>
              </a:rPr>
              <a:t>Figure B</a:t>
            </a:r>
          </a:p>
          <a:p>
            <a:pPr marL="457200" indent="-457200" eaLnBrk="1" hangingPunct="1">
              <a:lnSpc>
                <a:spcPct val="80000"/>
              </a:lnSpc>
              <a:buFontTx/>
              <a:buNone/>
            </a:pPr>
            <a:endParaRPr lang="en-CA" sz="1900" b="1" dirty="0">
              <a:solidFill>
                <a:srgbClr val="FF0000"/>
              </a:solidFill>
            </a:endParaRPr>
          </a:p>
          <a:p>
            <a:pPr marL="457200" indent="-457200" eaLnBrk="1" hangingPunct="1">
              <a:lnSpc>
                <a:spcPct val="80000"/>
              </a:lnSpc>
              <a:buFontTx/>
              <a:buNone/>
            </a:pPr>
            <a:r>
              <a:rPr lang="en-CA" sz="1900" b="1" dirty="0">
                <a:solidFill>
                  <a:srgbClr val="FF0000"/>
                </a:solidFill>
              </a:rPr>
              <a:t>         Fork Length to Age</a:t>
            </a:r>
          </a:p>
          <a:p>
            <a:pPr marL="457200" indent="-457200" eaLnBrk="1" hangingPunct="1">
              <a:lnSpc>
                <a:spcPct val="80000"/>
              </a:lnSpc>
              <a:buFontTx/>
              <a:buNone/>
            </a:pPr>
            <a:endParaRPr lang="en-CA" sz="1400" b="1" dirty="0">
              <a:solidFill>
                <a:srgbClr val="FF0000"/>
              </a:solidFill>
            </a:endParaRPr>
          </a:p>
          <a:p>
            <a:pPr marL="457200" indent="-457200" eaLnBrk="1" hangingPunct="1">
              <a:lnSpc>
                <a:spcPct val="80000"/>
              </a:lnSpc>
            </a:pPr>
            <a:r>
              <a:rPr lang="en-CA" sz="2100" b="1" dirty="0"/>
              <a:t>A 50 cm. (20”) steelhead is 3 years old</a:t>
            </a:r>
          </a:p>
          <a:p>
            <a:pPr marL="457200" indent="-457200" eaLnBrk="1" hangingPunct="1">
              <a:lnSpc>
                <a:spcPct val="80000"/>
              </a:lnSpc>
            </a:pPr>
            <a:r>
              <a:rPr lang="en-CA" sz="2100" b="1" dirty="0"/>
              <a:t>A 70 cm. (28”) steelhead is 7 years old</a:t>
            </a:r>
          </a:p>
          <a:p>
            <a:pPr marL="457200" indent="-457200" eaLnBrk="1" hangingPunct="1">
              <a:lnSpc>
                <a:spcPct val="80000"/>
              </a:lnSpc>
            </a:pPr>
            <a:endParaRPr lang="en-CA" sz="2100" b="1" dirty="0"/>
          </a:p>
          <a:p>
            <a:pPr marL="457200" indent="-457200" eaLnBrk="1" hangingPunct="1">
              <a:lnSpc>
                <a:spcPct val="80000"/>
              </a:lnSpc>
              <a:buNone/>
            </a:pPr>
            <a:r>
              <a:rPr lang="en-CA" sz="2300" b="1" dirty="0">
                <a:solidFill>
                  <a:srgbClr val="002060"/>
                </a:solidFill>
              </a:rPr>
              <a:t>Note:  Length at age will vary depending</a:t>
            </a:r>
          </a:p>
          <a:p>
            <a:pPr marL="457200" indent="-457200" eaLnBrk="1" hangingPunct="1">
              <a:lnSpc>
                <a:spcPct val="80000"/>
              </a:lnSpc>
              <a:buNone/>
            </a:pPr>
            <a:r>
              <a:rPr lang="en-CA" sz="2300" b="1" dirty="0">
                <a:solidFill>
                  <a:srgbClr val="002060"/>
                </a:solidFill>
              </a:rPr>
              <a:t>            on stream life and maturity</a:t>
            </a:r>
          </a:p>
          <a:p>
            <a:pPr marL="457200" indent="-457200" eaLnBrk="1" hangingPunct="1">
              <a:lnSpc>
                <a:spcPct val="80000"/>
              </a:lnSpc>
            </a:pPr>
            <a:endParaRPr lang="en-CA" sz="1400" b="1" dirty="0">
              <a:solidFill>
                <a:srgbClr val="FF0000"/>
              </a:solidFill>
            </a:endParaRPr>
          </a:p>
          <a:p>
            <a:pPr marL="457200" indent="-457200" eaLnBrk="1" hangingPunct="1">
              <a:lnSpc>
                <a:spcPct val="80000"/>
              </a:lnSpc>
              <a:buFontTx/>
              <a:buNone/>
            </a:pPr>
            <a:endParaRPr lang="en-CA" sz="1400" dirty="0"/>
          </a:p>
          <a:p>
            <a:pPr marL="457200" indent="-457200" eaLnBrk="1" hangingPunct="1">
              <a:lnSpc>
                <a:spcPct val="80000"/>
              </a:lnSpc>
              <a:buFontTx/>
              <a:buNone/>
            </a:pPr>
            <a:r>
              <a:rPr lang="en-CA" sz="1400" dirty="0"/>
              <a:t>         </a:t>
            </a:r>
          </a:p>
        </p:txBody>
      </p:sp>
      <p:pic>
        <p:nvPicPr>
          <p:cNvPr id="18439" name="Picture 25"/>
          <p:cNvPicPr>
            <a:picLocks noGrp="1" noChangeAspect="1" noChangeArrowheads="1"/>
          </p:cNvPicPr>
          <p:nvPr>
            <p:ph sz="quarter" idx="2"/>
          </p:nvPr>
        </p:nvPicPr>
        <p:blipFill>
          <a:blip r:embed="rId2" cstate="print"/>
          <a:srcRect/>
          <a:stretch>
            <a:fillRect/>
          </a:stretch>
        </p:blipFill>
        <p:spPr>
          <a:xfrm>
            <a:off x="4787900" y="1196752"/>
            <a:ext cx="4356100" cy="2592040"/>
          </a:xfrm>
          <a:noFill/>
        </p:spPr>
      </p:pic>
      <p:pic>
        <p:nvPicPr>
          <p:cNvPr id="18440" name="Picture 27"/>
          <p:cNvPicPr>
            <a:picLocks noGrp="1" noChangeAspect="1" noChangeArrowheads="1"/>
          </p:cNvPicPr>
          <p:nvPr>
            <p:ph sz="quarter" idx="3"/>
          </p:nvPr>
        </p:nvPicPr>
        <p:blipFill>
          <a:blip r:embed="rId3" cstate="print"/>
          <a:stretch>
            <a:fillRect/>
          </a:stretch>
        </p:blipFill>
        <p:spPr>
          <a:xfrm>
            <a:off x="4788024" y="3933056"/>
            <a:ext cx="4355976" cy="2592288"/>
          </a:xfrm>
          <a:noFill/>
        </p:spPr>
      </p:pic>
      <p:sp>
        <p:nvSpPr>
          <p:cNvPr id="18436" name="Text Box 15"/>
          <p:cNvSpPr txBox="1">
            <a:spLocks noChangeArrowheads="1"/>
          </p:cNvSpPr>
          <p:nvPr/>
        </p:nvSpPr>
        <p:spPr bwMode="auto">
          <a:xfrm>
            <a:off x="4572000" y="3284984"/>
            <a:ext cx="720725" cy="473075"/>
          </a:xfrm>
          <a:prstGeom prst="rect">
            <a:avLst/>
          </a:prstGeom>
          <a:noFill/>
          <a:ln w="9525">
            <a:noFill/>
            <a:miter lim="800000"/>
            <a:headEnd/>
            <a:tailEnd/>
          </a:ln>
        </p:spPr>
        <p:txBody>
          <a:bodyPr>
            <a:spAutoFit/>
          </a:bodyPr>
          <a:lstStyle/>
          <a:p>
            <a:pPr>
              <a:spcBef>
                <a:spcPct val="50000"/>
              </a:spcBef>
            </a:pPr>
            <a:r>
              <a:rPr lang="en-CA" sz="1000" b="1" dirty="0">
                <a:solidFill>
                  <a:srgbClr val="FF0000"/>
                </a:solidFill>
              </a:rPr>
              <a:t>Fig. A</a:t>
            </a:r>
          </a:p>
          <a:p>
            <a:pPr>
              <a:spcBef>
                <a:spcPct val="50000"/>
              </a:spcBef>
            </a:pPr>
            <a:endParaRPr lang="en-CA" sz="1000" dirty="0"/>
          </a:p>
        </p:txBody>
      </p:sp>
      <p:sp>
        <p:nvSpPr>
          <p:cNvPr id="18437" name="Text Box 16"/>
          <p:cNvSpPr txBox="1">
            <a:spLocks noChangeArrowheads="1"/>
          </p:cNvSpPr>
          <p:nvPr/>
        </p:nvSpPr>
        <p:spPr bwMode="auto">
          <a:xfrm>
            <a:off x="4572000" y="5733256"/>
            <a:ext cx="792088" cy="600164"/>
          </a:xfrm>
          <a:prstGeom prst="rect">
            <a:avLst/>
          </a:prstGeom>
          <a:noFill/>
          <a:ln w="9525">
            <a:noFill/>
            <a:miter lim="800000"/>
            <a:headEnd/>
            <a:tailEnd/>
          </a:ln>
        </p:spPr>
        <p:txBody>
          <a:bodyPr wrap="square">
            <a:spAutoFit/>
          </a:bodyPr>
          <a:lstStyle/>
          <a:p>
            <a:pPr>
              <a:spcBef>
                <a:spcPct val="50000"/>
              </a:spcBef>
            </a:pPr>
            <a:endParaRPr lang="en-CA" sz="1800" b="1" dirty="0">
              <a:solidFill>
                <a:srgbClr val="FF0000"/>
              </a:solidFill>
            </a:endParaRPr>
          </a:p>
          <a:p>
            <a:pPr>
              <a:spcBef>
                <a:spcPct val="50000"/>
              </a:spcBef>
            </a:pPr>
            <a:r>
              <a:rPr lang="en-CA" sz="1000" b="1" dirty="0">
                <a:solidFill>
                  <a:srgbClr val="FF0000"/>
                </a:solidFill>
              </a:rPr>
              <a:t>Fig. B</a:t>
            </a:r>
          </a:p>
        </p:txBody>
      </p:sp>
      <p:sp>
        <p:nvSpPr>
          <p:cNvPr id="18438" name="Text Box 17"/>
          <p:cNvSpPr txBox="1">
            <a:spLocks noChangeArrowheads="1"/>
          </p:cNvSpPr>
          <p:nvPr/>
        </p:nvSpPr>
        <p:spPr bwMode="auto">
          <a:xfrm>
            <a:off x="4500563" y="5516563"/>
            <a:ext cx="576262" cy="779462"/>
          </a:xfrm>
          <a:prstGeom prst="rect">
            <a:avLst/>
          </a:prstGeom>
          <a:noFill/>
          <a:ln w="9525">
            <a:noFill/>
            <a:miter lim="800000"/>
            <a:headEnd/>
            <a:tailEnd/>
          </a:ln>
        </p:spPr>
        <p:txBody>
          <a:bodyPr>
            <a:spAutoFit/>
          </a:bodyPr>
          <a:lstStyle/>
          <a:p>
            <a:pPr>
              <a:spcBef>
                <a:spcPct val="50000"/>
              </a:spcBef>
            </a:pPr>
            <a:endParaRPr lang="en-CA" sz="1800" b="1" dirty="0">
              <a:solidFill>
                <a:srgbClr val="FF0000"/>
              </a:solidFill>
            </a:endParaRPr>
          </a:p>
          <a:p>
            <a:pPr>
              <a:spcBef>
                <a:spcPct val="50000"/>
              </a:spcBef>
            </a:pPr>
            <a:endParaRPr lang="en-CA" sz="18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CA" b="1" dirty="0">
                <a:solidFill>
                  <a:srgbClr val="FF0000"/>
                </a:solidFill>
              </a:rPr>
              <a:t>Goals and Objectives</a:t>
            </a:r>
          </a:p>
        </p:txBody>
      </p:sp>
      <p:sp>
        <p:nvSpPr>
          <p:cNvPr id="3" name="TextBox 2"/>
          <p:cNvSpPr txBox="1"/>
          <p:nvPr/>
        </p:nvSpPr>
        <p:spPr>
          <a:xfrm>
            <a:off x="395536" y="1844824"/>
            <a:ext cx="7992888" cy="4093428"/>
          </a:xfrm>
          <a:prstGeom prst="rect">
            <a:avLst/>
          </a:prstGeom>
          <a:noFill/>
        </p:spPr>
        <p:txBody>
          <a:bodyPr wrap="square" rtlCol="0">
            <a:spAutoFit/>
          </a:bodyPr>
          <a:lstStyle/>
          <a:p>
            <a:pPr>
              <a:buFont typeface="Arial" pitchFamily="34" charset="0"/>
              <a:buChar char="•"/>
            </a:pPr>
            <a:r>
              <a:rPr lang="en-CA" sz="2000" b="1" dirty="0"/>
              <a:t> Partnership with Ontario Ministry of Natural Resources and</a:t>
            </a:r>
          </a:p>
          <a:p>
            <a:r>
              <a:rPr lang="en-CA" sz="2000" b="1" dirty="0"/>
              <a:t>  Forestry (OMNRF), Upper Great Lakes Management Unit </a:t>
            </a:r>
          </a:p>
          <a:p>
            <a:r>
              <a:rPr lang="en-CA" sz="2000" b="1" dirty="0"/>
              <a:t>  (UGLMU) and the North Shore Steelhead Association (NSSA)</a:t>
            </a:r>
          </a:p>
          <a:p>
            <a:endParaRPr lang="en-CA" sz="2000" b="1" dirty="0"/>
          </a:p>
          <a:p>
            <a:pPr>
              <a:buFont typeface="Arial" pitchFamily="34" charset="0"/>
              <a:buChar char="•"/>
            </a:pPr>
            <a:r>
              <a:rPr lang="en-CA" sz="2000" b="1" dirty="0"/>
              <a:t> Documenting the status of wild steelhead populations</a:t>
            </a:r>
          </a:p>
          <a:p>
            <a:r>
              <a:rPr lang="en-CA" sz="2000" b="1" dirty="0"/>
              <a:t>  in tributaries of North West Lake Superior using adult </a:t>
            </a:r>
          </a:p>
          <a:p>
            <a:r>
              <a:rPr lang="en-CA" sz="2000" b="1" dirty="0"/>
              <a:t>  population estimates and life history characteristics</a:t>
            </a:r>
          </a:p>
          <a:p>
            <a:endParaRPr lang="en-CA" sz="2000" b="1" dirty="0"/>
          </a:p>
          <a:p>
            <a:pPr>
              <a:buFont typeface="Arial" pitchFamily="34" charset="0"/>
              <a:buChar char="•"/>
            </a:pPr>
            <a:r>
              <a:rPr lang="en-CA" sz="2000" b="1" dirty="0"/>
              <a:t> Applied science that can be used to develop steelhead </a:t>
            </a:r>
          </a:p>
          <a:p>
            <a:r>
              <a:rPr lang="en-CA" sz="2000" b="1" dirty="0"/>
              <a:t>  management plans and harvest regulations</a:t>
            </a:r>
          </a:p>
          <a:p>
            <a:endParaRPr lang="en-CA" sz="2000" b="1" dirty="0"/>
          </a:p>
          <a:p>
            <a:pPr>
              <a:buFont typeface="Arial" pitchFamily="34" charset="0"/>
              <a:buChar char="•"/>
            </a:pPr>
            <a:r>
              <a:rPr lang="en-CA" sz="2000" b="1" dirty="0"/>
              <a:t> Monitor present regulations and habitat manipulation…. before</a:t>
            </a:r>
          </a:p>
          <a:p>
            <a:r>
              <a:rPr lang="en-CA" sz="2000" b="1" dirty="0"/>
              <a:t>  and after (adaptive management)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11560" y="116632"/>
            <a:ext cx="8229600" cy="1097732"/>
          </a:xfrm>
        </p:spPr>
        <p:txBody>
          <a:bodyPr/>
          <a:lstStyle/>
          <a:p>
            <a:pPr eaLnBrk="1" hangingPunct="1"/>
            <a:r>
              <a:rPr lang="en-CA" b="1" dirty="0">
                <a:solidFill>
                  <a:srgbClr val="FF0000"/>
                </a:solidFill>
              </a:rPr>
              <a:t>What is </a:t>
            </a:r>
            <a:r>
              <a:rPr lang="en-CA" sz="4000" b="1" dirty="0">
                <a:solidFill>
                  <a:srgbClr val="FF0000"/>
                </a:solidFill>
              </a:rPr>
              <a:t>happening in Black Bay ??</a:t>
            </a:r>
          </a:p>
        </p:txBody>
      </p:sp>
      <p:sp>
        <p:nvSpPr>
          <p:cNvPr id="19459" name="Rectangle 22"/>
          <p:cNvSpPr>
            <a:spLocks noGrp="1" noChangeArrowheads="1"/>
          </p:cNvSpPr>
          <p:nvPr>
            <p:ph type="body" sz="half" idx="1"/>
          </p:nvPr>
        </p:nvSpPr>
        <p:spPr>
          <a:xfrm>
            <a:off x="395536" y="3789040"/>
            <a:ext cx="4320480" cy="2880320"/>
          </a:xfrm>
        </p:spPr>
        <p:txBody>
          <a:bodyPr>
            <a:normAutofit/>
          </a:bodyPr>
          <a:lstStyle/>
          <a:p>
            <a:pPr eaLnBrk="1" hangingPunct="1">
              <a:lnSpc>
                <a:spcPct val="90000"/>
              </a:lnSpc>
              <a:buFontTx/>
              <a:buNone/>
            </a:pPr>
            <a:r>
              <a:rPr lang="en-CA" sz="1400" dirty="0"/>
              <a:t>     </a:t>
            </a:r>
            <a:endParaRPr lang="en-CA" sz="1400" b="1" dirty="0"/>
          </a:p>
          <a:p>
            <a:pPr eaLnBrk="1" hangingPunct="1">
              <a:lnSpc>
                <a:spcPct val="90000"/>
              </a:lnSpc>
              <a:buFontTx/>
              <a:buNone/>
            </a:pPr>
            <a:r>
              <a:rPr lang="en-CA" sz="1400" b="1" dirty="0"/>
              <a:t>    </a:t>
            </a:r>
          </a:p>
          <a:p>
            <a:pPr eaLnBrk="1" hangingPunct="1">
              <a:lnSpc>
                <a:spcPct val="90000"/>
              </a:lnSpc>
              <a:buFontTx/>
              <a:buNone/>
            </a:pPr>
            <a:endParaRPr lang="en-CA" sz="1400" b="1" dirty="0">
              <a:solidFill>
                <a:srgbClr val="0070C0"/>
              </a:solidFill>
            </a:endParaRPr>
          </a:p>
          <a:p>
            <a:pPr eaLnBrk="1" hangingPunct="1">
              <a:lnSpc>
                <a:spcPct val="90000"/>
              </a:lnSpc>
              <a:buFontTx/>
              <a:buNone/>
            </a:pPr>
            <a:endParaRPr lang="en-CA" sz="1400" b="1" dirty="0">
              <a:solidFill>
                <a:srgbClr val="0070C0"/>
              </a:solidFill>
            </a:endParaRPr>
          </a:p>
          <a:p>
            <a:pPr eaLnBrk="1" hangingPunct="1">
              <a:lnSpc>
                <a:spcPct val="90000"/>
              </a:lnSpc>
              <a:buFontTx/>
              <a:buNone/>
            </a:pPr>
            <a:r>
              <a:rPr lang="en-CA" sz="5600" b="1" dirty="0">
                <a:solidFill>
                  <a:srgbClr val="0070C0"/>
                </a:solidFill>
              </a:rPr>
              <a:t>            </a:t>
            </a:r>
            <a:endParaRPr lang="en-CA" sz="5600" b="1" dirty="0">
              <a:solidFill>
                <a:srgbClr val="002060"/>
              </a:solidFill>
            </a:endParaRPr>
          </a:p>
        </p:txBody>
      </p:sp>
      <p:sp>
        <p:nvSpPr>
          <p:cNvPr id="19462" name="TextBox 10"/>
          <p:cNvSpPr txBox="1">
            <a:spLocks noChangeArrowheads="1"/>
          </p:cNvSpPr>
          <p:nvPr/>
        </p:nvSpPr>
        <p:spPr bwMode="auto">
          <a:xfrm>
            <a:off x="4716016" y="5733256"/>
            <a:ext cx="1295400" cy="246063"/>
          </a:xfrm>
          <a:prstGeom prst="rect">
            <a:avLst/>
          </a:prstGeom>
          <a:noFill/>
          <a:ln w="9525">
            <a:noFill/>
            <a:miter lim="800000"/>
            <a:headEnd/>
            <a:tailEnd/>
          </a:ln>
        </p:spPr>
        <p:txBody>
          <a:bodyPr>
            <a:spAutoFit/>
          </a:bodyPr>
          <a:lstStyle/>
          <a:p>
            <a:r>
              <a:rPr lang="en-CA" sz="1000" b="1" dirty="0">
                <a:solidFill>
                  <a:srgbClr val="FF0000"/>
                </a:solidFill>
              </a:rPr>
              <a:t>              </a:t>
            </a:r>
          </a:p>
        </p:txBody>
      </p:sp>
      <p:sp>
        <p:nvSpPr>
          <p:cNvPr id="8" name="TextBox 7"/>
          <p:cNvSpPr txBox="1"/>
          <p:nvPr/>
        </p:nvSpPr>
        <p:spPr>
          <a:xfrm>
            <a:off x="251520" y="3429000"/>
            <a:ext cx="648072" cy="276999"/>
          </a:xfrm>
          <a:prstGeom prst="rect">
            <a:avLst/>
          </a:prstGeom>
          <a:noFill/>
        </p:spPr>
        <p:txBody>
          <a:bodyPr wrap="square" rtlCol="0">
            <a:spAutoFit/>
          </a:bodyPr>
          <a:lstStyle/>
          <a:p>
            <a:r>
              <a:rPr lang="en-CA" sz="1200" b="1" dirty="0">
                <a:solidFill>
                  <a:srgbClr val="FF0000"/>
                </a:solidFill>
              </a:rPr>
              <a:t>Fig. A</a:t>
            </a:r>
          </a:p>
        </p:txBody>
      </p:sp>
      <p:sp>
        <p:nvSpPr>
          <p:cNvPr id="10" name="TextBox 9"/>
          <p:cNvSpPr txBox="1"/>
          <p:nvPr/>
        </p:nvSpPr>
        <p:spPr>
          <a:xfrm>
            <a:off x="251520" y="6381328"/>
            <a:ext cx="720080" cy="276999"/>
          </a:xfrm>
          <a:prstGeom prst="rect">
            <a:avLst/>
          </a:prstGeom>
          <a:noFill/>
        </p:spPr>
        <p:txBody>
          <a:bodyPr wrap="square" rtlCol="0">
            <a:spAutoFit/>
          </a:bodyPr>
          <a:lstStyle/>
          <a:p>
            <a:r>
              <a:rPr lang="en-CA" sz="1200" b="1" dirty="0">
                <a:solidFill>
                  <a:srgbClr val="FF0000"/>
                </a:solidFill>
              </a:rPr>
              <a:t>Fig. B</a:t>
            </a:r>
          </a:p>
        </p:txBody>
      </p:sp>
      <p:sp>
        <p:nvSpPr>
          <p:cNvPr id="9" name="TextBox 8"/>
          <p:cNvSpPr txBox="1"/>
          <p:nvPr/>
        </p:nvSpPr>
        <p:spPr>
          <a:xfrm>
            <a:off x="4211960" y="1484784"/>
            <a:ext cx="4464496" cy="5047536"/>
          </a:xfrm>
          <a:prstGeom prst="rect">
            <a:avLst/>
          </a:prstGeom>
          <a:noFill/>
        </p:spPr>
        <p:txBody>
          <a:bodyPr wrap="square" rtlCol="0">
            <a:spAutoFit/>
          </a:bodyPr>
          <a:lstStyle/>
          <a:p>
            <a:r>
              <a:rPr lang="en-CA" sz="1400" b="1" dirty="0"/>
              <a:t>The adult estimated steelhead population size in Portage Creek in 1992 was 500….increasing to over 2000 by 2003 and back down to under 300 from 2014 to 2017 </a:t>
            </a:r>
            <a:r>
              <a:rPr lang="en-CA" sz="1400" b="1" dirty="0">
                <a:solidFill>
                  <a:srgbClr val="FF0000"/>
                </a:solidFill>
              </a:rPr>
              <a:t>(Fig. A).</a:t>
            </a:r>
          </a:p>
          <a:p>
            <a:r>
              <a:rPr lang="en-CA" sz="1400" b="1" dirty="0"/>
              <a:t>In the early 1990 Portage Creek was open to fishing. In 1994 the lower stream was closed to fishing (private property). The increase in the adult steelhead population size (1994 to 2003) was probably the result of decreased harvest, followed by several strong production years (1998, 2000 and 2001).</a:t>
            </a:r>
          </a:p>
          <a:p>
            <a:r>
              <a:rPr lang="en-CA" sz="1400" b="1" dirty="0"/>
              <a:t>The 2004 year class (age 3 in 2007) </a:t>
            </a:r>
            <a:r>
              <a:rPr lang="en-CA" sz="1400" b="1" dirty="0">
                <a:solidFill>
                  <a:srgbClr val="FF0000"/>
                </a:solidFill>
              </a:rPr>
              <a:t>(Fig. B) </a:t>
            </a:r>
            <a:r>
              <a:rPr lang="en-CA" sz="1400" b="1" dirty="0"/>
              <a:t>was the last strong  year and the strongest recruitment of juveniles to the adult population  since the study began in 1991. From 2006 to 2017 the recruitment of age three steelhead has been low </a:t>
            </a:r>
            <a:r>
              <a:rPr lang="en-CA" sz="1400" b="1" dirty="0">
                <a:solidFill>
                  <a:srgbClr val="FF0000"/>
                </a:solidFill>
              </a:rPr>
              <a:t>(Fig. B).</a:t>
            </a:r>
            <a:r>
              <a:rPr lang="en-CA" sz="1400" b="1" dirty="0"/>
              <a:t>The decline in the adult steelhead population </a:t>
            </a:r>
            <a:r>
              <a:rPr lang="en-CA" sz="1400" b="1" dirty="0">
                <a:solidFill>
                  <a:srgbClr val="FF0000"/>
                </a:solidFill>
              </a:rPr>
              <a:t>(Fig. A) </a:t>
            </a:r>
            <a:r>
              <a:rPr lang="en-CA" sz="1400" b="1" dirty="0"/>
              <a:t>appears to be the result of poor survival of juvenile steelhead from the smolt stage (migration from Portage Creek to Black Bay) to first time spawners. This decline in the steelhead population corresponds with an increase in walleye and perch in Black Bay after 2004.</a:t>
            </a:r>
          </a:p>
        </p:txBody>
      </p:sp>
      <p:pic>
        <p:nvPicPr>
          <p:cNvPr id="14" name="Picture 13"/>
          <p:cNvPicPr/>
          <p:nvPr/>
        </p:nvPicPr>
        <p:blipFill>
          <a:blip r:embed="rId2" cstate="print"/>
          <a:srcRect/>
          <a:stretch>
            <a:fillRect/>
          </a:stretch>
        </p:blipFill>
        <p:spPr bwMode="auto">
          <a:xfrm>
            <a:off x="323528" y="4077072"/>
            <a:ext cx="3672408" cy="2520280"/>
          </a:xfrm>
          <a:prstGeom prst="rect">
            <a:avLst/>
          </a:prstGeom>
          <a:noFill/>
          <a:ln w="9525">
            <a:noFill/>
            <a:miter lim="800000"/>
            <a:headEnd/>
            <a:tailEnd/>
          </a:ln>
        </p:spPr>
      </p:pic>
      <p:pic>
        <p:nvPicPr>
          <p:cNvPr id="11" name="Picture 10"/>
          <p:cNvPicPr/>
          <p:nvPr/>
        </p:nvPicPr>
        <p:blipFill>
          <a:blip r:embed="rId3" cstate="print"/>
          <a:srcRect/>
          <a:stretch>
            <a:fillRect/>
          </a:stretch>
        </p:blipFill>
        <p:spPr bwMode="auto">
          <a:xfrm>
            <a:off x="395536" y="1196752"/>
            <a:ext cx="3528392" cy="252028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243408"/>
            <a:ext cx="8229600" cy="1215008"/>
          </a:xfrm>
        </p:spPr>
        <p:txBody>
          <a:bodyPr>
            <a:normAutofit/>
          </a:bodyPr>
          <a:lstStyle/>
          <a:p>
            <a:pPr eaLnBrk="1" hangingPunct="1"/>
            <a:r>
              <a:rPr lang="en-CA" sz="4000" b="1" dirty="0">
                <a:solidFill>
                  <a:srgbClr val="FF0000"/>
                </a:solidFill>
              </a:rPr>
              <a:t>Lake Superior Steelhead: Summary</a:t>
            </a:r>
          </a:p>
        </p:txBody>
      </p:sp>
      <p:sp>
        <p:nvSpPr>
          <p:cNvPr id="20483" name="Rectangle 3"/>
          <p:cNvSpPr>
            <a:spLocks noGrp="1" noChangeArrowheads="1"/>
          </p:cNvSpPr>
          <p:nvPr>
            <p:ph idx="1"/>
          </p:nvPr>
        </p:nvSpPr>
        <p:spPr>
          <a:xfrm>
            <a:off x="467544" y="764704"/>
            <a:ext cx="8229600" cy="6336704"/>
          </a:xfrm>
        </p:spPr>
        <p:txBody>
          <a:bodyPr>
            <a:noAutofit/>
          </a:bodyPr>
          <a:lstStyle/>
          <a:p>
            <a:pPr eaLnBrk="1" hangingPunct="1">
              <a:lnSpc>
                <a:spcPct val="80000"/>
              </a:lnSpc>
              <a:buNone/>
            </a:pPr>
            <a:r>
              <a:rPr lang="en-CA" sz="1800" dirty="0"/>
              <a:t>      </a:t>
            </a:r>
            <a:r>
              <a:rPr lang="en-CA" sz="1800" b="1" dirty="0">
                <a:solidFill>
                  <a:srgbClr val="FF0000"/>
                </a:solidFill>
              </a:rPr>
              <a:t>Thunder Bay</a:t>
            </a:r>
            <a:endParaRPr lang="en-CA" sz="1800" b="1" dirty="0"/>
          </a:p>
          <a:p>
            <a:pPr>
              <a:lnSpc>
                <a:spcPct val="80000"/>
              </a:lnSpc>
            </a:pPr>
            <a:r>
              <a:rPr lang="en-CA" sz="1400" b="1" dirty="0">
                <a:latin typeface="Arial" pitchFamily="34" charset="0"/>
                <a:cs typeface="Arial" pitchFamily="34" charset="0"/>
              </a:rPr>
              <a:t>The Neebing, McIntyre and McVicar tributaries in the city of Thunder Bay had population estimates between 2000 to 3000 adults in 2016 which was almost double the previous year. This was mainly due to the strength of the 2013 year class (age 4 years).</a:t>
            </a:r>
          </a:p>
          <a:p>
            <a:pPr>
              <a:lnSpc>
                <a:spcPct val="80000"/>
              </a:lnSpc>
            </a:pPr>
            <a:r>
              <a:rPr lang="en-CA" sz="1400" b="1" dirty="0">
                <a:latin typeface="Arial" pitchFamily="34" charset="0"/>
                <a:cs typeface="Arial" pitchFamily="34" charset="0"/>
              </a:rPr>
              <a:t>Repeat spawning levels were 62% to 73% in the same three streams which relates to low annual mortality and high survival from previous spawning migrations.</a:t>
            </a:r>
          </a:p>
          <a:p>
            <a:pPr>
              <a:lnSpc>
                <a:spcPct val="80000"/>
              </a:lnSpc>
            </a:pPr>
            <a:r>
              <a:rPr lang="en-CA" sz="1400" b="1" dirty="0">
                <a:latin typeface="Arial" pitchFamily="34" charset="0"/>
                <a:cs typeface="Arial" pitchFamily="34" charset="0"/>
              </a:rPr>
              <a:t>Blind Creek on Lake Shore Drive appears to have a small population with high annual mortality.</a:t>
            </a:r>
          </a:p>
          <a:p>
            <a:pPr>
              <a:lnSpc>
                <a:spcPct val="80000"/>
              </a:lnSpc>
            </a:pPr>
            <a:r>
              <a:rPr lang="en-CA" sz="1400" b="1" dirty="0">
                <a:latin typeface="Arial" pitchFamily="34" charset="0"/>
                <a:cs typeface="Arial" pitchFamily="34" charset="0"/>
              </a:rPr>
              <a:t>The adult population size, age structure and high repeat spawning levels in the three main tributaries of the Thunder Bay basin</a:t>
            </a:r>
            <a:r>
              <a:rPr lang="en-CA" sz="1800" b="1" dirty="0"/>
              <a:t> are </a:t>
            </a:r>
            <a:r>
              <a:rPr lang="en-CA" sz="1400" b="1" dirty="0">
                <a:latin typeface="Arial" pitchFamily="34" charset="0"/>
                <a:cs typeface="Arial" pitchFamily="34" charset="0"/>
              </a:rPr>
              <a:t>indications of healthy steelhead stocks</a:t>
            </a:r>
            <a:endParaRPr lang="en-CA" sz="1800" dirty="0"/>
          </a:p>
          <a:p>
            <a:pPr eaLnBrk="1" hangingPunct="1">
              <a:lnSpc>
                <a:spcPct val="80000"/>
              </a:lnSpc>
              <a:buNone/>
            </a:pPr>
            <a:r>
              <a:rPr lang="en-CA" sz="1800" dirty="0"/>
              <a:t>       </a:t>
            </a:r>
            <a:r>
              <a:rPr lang="en-CA" sz="1800" b="1" dirty="0">
                <a:solidFill>
                  <a:srgbClr val="FF0000"/>
                </a:solidFill>
              </a:rPr>
              <a:t>Black Bay</a:t>
            </a:r>
          </a:p>
          <a:p>
            <a:pPr eaLnBrk="1" hangingPunct="1">
              <a:lnSpc>
                <a:spcPct val="80000"/>
              </a:lnSpc>
            </a:pPr>
            <a:r>
              <a:rPr lang="en-CA" sz="1400" b="1" dirty="0">
                <a:latin typeface="Arial" pitchFamily="34" charset="0"/>
                <a:cs typeface="Arial" pitchFamily="34" charset="0"/>
              </a:rPr>
              <a:t>Steelhead populations in Black Bay tributaries have declined from historic levels.</a:t>
            </a:r>
          </a:p>
          <a:p>
            <a:pPr eaLnBrk="1" hangingPunct="1">
              <a:lnSpc>
                <a:spcPct val="80000"/>
              </a:lnSpc>
            </a:pPr>
            <a:r>
              <a:rPr lang="en-CA" sz="1400" b="1" dirty="0">
                <a:latin typeface="Arial" pitchFamily="34" charset="0"/>
                <a:cs typeface="Arial" pitchFamily="34" charset="0"/>
              </a:rPr>
              <a:t>Portage Creek can be used to “index” other Black Bay steelhead population. Its population size has declined to 280 +- 188 (2016) from over 2000 (2007)… equivalent to 86% decrease.</a:t>
            </a:r>
          </a:p>
          <a:p>
            <a:pPr>
              <a:lnSpc>
                <a:spcPct val="80000"/>
              </a:lnSpc>
            </a:pPr>
            <a:r>
              <a:rPr lang="en-CA" sz="1400" b="1" dirty="0">
                <a:latin typeface="Arial" pitchFamily="34" charset="0"/>
                <a:cs typeface="Arial" pitchFamily="34" charset="0"/>
              </a:rPr>
              <a:t>Poor  survival of juveniles to first time spawning (1995 to 2016) and low angler success in most major tributaries has occurred over the past nine years.</a:t>
            </a:r>
          </a:p>
          <a:p>
            <a:pPr>
              <a:lnSpc>
                <a:spcPct val="80000"/>
              </a:lnSpc>
            </a:pPr>
            <a:r>
              <a:rPr lang="en-CA" sz="1400" b="1" dirty="0">
                <a:latin typeface="Arial" pitchFamily="34" charset="0"/>
                <a:cs typeface="Arial" pitchFamily="34" charset="0"/>
              </a:rPr>
              <a:t>The Wolf River had angler success for a few days this past spring…a mark/recapture survey would be interesting to determine the population size and whether this tributary maybe unique from other Black Bay tributaries.</a:t>
            </a:r>
          </a:p>
          <a:p>
            <a:pPr eaLnBrk="1" hangingPunct="1">
              <a:lnSpc>
                <a:spcPct val="80000"/>
              </a:lnSpc>
            </a:pPr>
            <a:r>
              <a:rPr lang="en-CA" sz="1400" b="1" dirty="0">
                <a:latin typeface="Arial" pitchFamily="34" charset="0"/>
                <a:cs typeface="Arial" pitchFamily="34" charset="0"/>
              </a:rPr>
              <a:t>Changes in the Black Bay fish community (walleye and perch abundance) maybe the  reason for the widespread steelhead decline.</a:t>
            </a:r>
          </a:p>
          <a:p>
            <a:pPr eaLnBrk="1" hangingPunct="1">
              <a:lnSpc>
                <a:spcPct val="80000"/>
              </a:lnSpc>
              <a:buNone/>
            </a:pPr>
            <a:r>
              <a:rPr lang="en-CA" sz="1800" b="1" dirty="0">
                <a:solidFill>
                  <a:srgbClr val="FF0000"/>
                </a:solidFill>
              </a:rPr>
              <a:t>      Nipigon Bay</a:t>
            </a:r>
          </a:p>
          <a:p>
            <a:pPr eaLnBrk="1" hangingPunct="1">
              <a:lnSpc>
                <a:spcPct val="80000"/>
              </a:lnSpc>
            </a:pPr>
            <a:r>
              <a:rPr lang="en-CA" sz="1400" b="1" dirty="0">
                <a:latin typeface="Arial" pitchFamily="34" charset="0"/>
                <a:cs typeface="Arial" pitchFamily="34" charset="0"/>
              </a:rPr>
              <a:t>Eight year classes were present with 2011 (age 6 yrs.) and 2012 (age 5 yrs.) representing close to 50% of the overall spawning population.</a:t>
            </a:r>
          </a:p>
          <a:p>
            <a:pPr>
              <a:lnSpc>
                <a:spcPct val="80000"/>
              </a:lnSpc>
            </a:pPr>
            <a:r>
              <a:rPr lang="en-CA" sz="1400" b="1" dirty="0">
                <a:latin typeface="Arial" pitchFamily="34" charset="0"/>
                <a:cs typeface="Arial" pitchFamily="34" charset="0"/>
              </a:rPr>
              <a:t>Repeat spawning was 70 to 80 % on the three tributaries sampled which indicates a high survival rate and low harvest.</a:t>
            </a:r>
          </a:p>
          <a:p>
            <a:pPr>
              <a:lnSpc>
                <a:spcPct val="80000"/>
              </a:lnSpc>
            </a:pPr>
            <a:r>
              <a:rPr lang="en-CA" sz="1400" b="1" dirty="0">
                <a:latin typeface="Arial" pitchFamily="34" charset="0"/>
                <a:cs typeface="Arial" pitchFamily="34" charset="0"/>
              </a:rPr>
              <a:t>A diverse age structure, a high percent of repeat spawning and good juvenile recruitment are all indicators of a high annual survival rate and healthy steelhead populations.</a:t>
            </a:r>
          </a:p>
          <a:p>
            <a:pPr eaLnBrk="1" hangingPunct="1">
              <a:lnSpc>
                <a:spcPct val="80000"/>
              </a:lnSpc>
            </a:pPr>
            <a:endParaRPr lang="en-CA" sz="1800" b="1" dirty="0"/>
          </a:p>
          <a:p>
            <a:pPr eaLnBrk="1" hangingPunct="1">
              <a:lnSpc>
                <a:spcPct val="80000"/>
              </a:lnSpc>
            </a:pPr>
            <a:endParaRPr lang="en-CA" sz="1800"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315416"/>
            <a:ext cx="8229600" cy="1143000"/>
          </a:xfrm>
        </p:spPr>
        <p:txBody>
          <a:bodyPr/>
          <a:lstStyle/>
          <a:p>
            <a:pPr eaLnBrk="1" hangingPunct="1"/>
            <a:r>
              <a:rPr lang="en-CA" sz="3200" b="1" dirty="0">
                <a:solidFill>
                  <a:srgbClr val="FF0000"/>
                </a:solidFill>
              </a:rPr>
              <a:t>Acknowledgements</a:t>
            </a:r>
          </a:p>
        </p:txBody>
      </p:sp>
      <p:sp>
        <p:nvSpPr>
          <p:cNvPr id="19459" name="Rectangle 3"/>
          <p:cNvSpPr>
            <a:spLocks noGrp="1" noChangeArrowheads="1"/>
          </p:cNvSpPr>
          <p:nvPr>
            <p:ph idx="1"/>
          </p:nvPr>
        </p:nvSpPr>
        <p:spPr>
          <a:xfrm>
            <a:off x="467544" y="692696"/>
            <a:ext cx="8496944" cy="5949280"/>
          </a:xfrm>
        </p:spPr>
        <p:txBody>
          <a:bodyPr>
            <a:noAutofit/>
          </a:bodyPr>
          <a:lstStyle/>
          <a:p>
            <a:pPr eaLnBrk="1" hangingPunct="1">
              <a:lnSpc>
                <a:spcPct val="80000"/>
              </a:lnSpc>
              <a:buFontTx/>
              <a:buNone/>
              <a:defRPr/>
            </a:pPr>
            <a:r>
              <a:rPr lang="en-CA" sz="1600" dirty="0">
                <a:solidFill>
                  <a:schemeClr val="bg1"/>
                </a:solidFill>
              </a:rPr>
              <a:t>      </a:t>
            </a:r>
            <a:r>
              <a:rPr lang="en-CA" sz="1600" dirty="0"/>
              <a:t> </a:t>
            </a:r>
            <a:r>
              <a:rPr lang="en-CA" sz="1600" b="1" dirty="0"/>
              <a:t>The author of this report would like to thank the following persons and groups for their contribution to the co-op angler program.</a:t>
            </a:r>
          </a:p>
          <a:p>
            <a:pPr eaLnBrk="1" hangingPunct="1">
              <a:lnSpc>
                <a:spcPct val="80000"/>
              </a:lnSpc>
              <a:buFontTx/>
              <a:buNone/>
              <a:defRPr/>
            </a:pPr>
            <a:r>
              <a:rPr lang="en-CA" sz="1600" b="1" dirty="0">
                <a:solidFill>
                  <a:srgbClr val="FF0000"/>
                </a:solidFill>
              </a:rPr>
              <a:t>Neebing River Population Study:</a:t>
            </a:r>
          </a:p>
          <a:p>
            <a:pPr eaLnBrk="1" hangingPunct="1">
              <a:lnSpc>
                <a:spcPct val="80000"/>
              </a:lnSpc>
              <a:buFontTx/>
              <a:buNone/>
              <a:defRPr/>
            </a:pPr>
            <a:r>
              <a:rPr lang="en-CA" sz="1600" b="1" dirty="0"/>
              <a:t>Mike Zygmunt</a:t>
            </a:r>
          </a:p>
          <a:p>
            <a:pPr eaLnBrk="1" hangingPunct="1">
              <a:lnSpc>
                <a:spcPct val="80000"/>
              </a:lnSpc>
              <a:buFontTx/>
              <a:buNone/>
              <a:defRPr/>
            </a:pPr>
            <a:r>
              <a:rPr lang="en-CA" sz="1600" b="1" dirty="0">
                <a:solidFill>
                  <a:srgbClr val="FF0000"/>
                </a:solidFill>
              </a:rPr>
              <a:t>McIntyre River Population Study:</a:t>
            </a:r>
          </a:p>
          <a:p>
            <a:pPr eaLnBrk="1" hangingPunct="1">
              <a:lnSpc>
                <a:spcPct val="80000"/>
              </a:lnSpc>
              <a:buFontTx/>
              <a:buNone/>
              <a:defRPr/>
            </a:pPr>
            <a:r>
              <a:rPr lang="en-CA" sz="1600" b="1" dirty="0"/>
              <a:t>Randy Beamish, Keith Ailey and Terry Kosolowski  </a:t>
            </a:r>
          </a:p>
          <a:p>
            <a:pPr eaLnBrk="1" hangingPunct="1">
              <a:lnSpc>
                <a:spcPct val="80000"/>
              </a:lnSpc>
              <a:buFontTx/>
              <a:buNone/>
              <a:defRPr/>
            </a:pPr>
            <a:r>
              <a:rPr lang="en-CA" sz="1600" b="1" dirty="0">
                <a:solidFill>
                  <a:srgbClr val="FF0000"/>
                </a:solidFill>
              </a:rPr>
              <a:t>McVicars Creek Population Study:</a:t>
            </a:r>
          </a:p>
          <a:p>
            <a:pPr eaLnBrk="1" hangingPunct="1">
              <a:lnSpc>
                <a:spcPct val="80000"/>
              </a:lnSpc>
              <a:buFontTx/>
              <a:buNone/>
              <a:defRPr/>
            </a:pPr>
            <a:r>
              <a:rPr lang="en-CA" sz="1600" b="1" dirty="0"/>
              <a:t>Kyle Stratton, Norm and George Stieh, Keith Ailey, Russ Desjardine</a:t>
            </a:r>
          </a:p>
          <a:p>
            <a:pPr eaLnBrk="1" hangingPunct="1">
              <a:lnSpc>
                <a:spcPct val="80000"/>
              </a:lnSpc>
              <a:buFontTx/>
              <a:buNone/>
              <a:defRPr/>
            </a:pPr>
            <a:r>
              <a:rPr lang="en-CA" sz="1600" b="1" dirty="0">
                <a:solidFill>
                  <a:srgbClr val="FF0000"/>
                </a:solidFill>
              </a:rPr>
              <a:t>Portage Creek Population Study:</a:t>
            </a:r>
          </a:p>
          <a:p>
            <a:pPr eaLnBrk="1" hangingPunct="1">
              <a:lnSpc>
                <a:spcPct val="80000"/>
              </a:lnSpc>
              <a:buFontTx/>
              <a:buNone/>
              <a:defRPr/>
            </a:pPr>
            <a:r>
              <a:rPr lang="en-CA" sz="1600" b="1" dirty="0"/>
              <a:t>The North Shore Steelhead Association (NSSA )membership and Upper Great Lake Management </a:t>
            </a:r>
          </a:p>
          <a:p>
            <a:pPr eaLnBrk="1" hangingPunct="1">
              <a:lnSpc>
                <a:spcPct val="80000"/>
              </a:lnSpc>
              <a:buFontTx/>
              <a:buNone/>
              <a:defRPr/>
            </a:pPr>
            <a:r>
              <a:rPr lang="en-CA" sz="1600" b="1" dirty="0"/>
              <a:t>Unit (OMNRF) staff and Thunder Bay, OMNRF. Staff</a:t>
            </a:r>
          </a:p>
          <a:p>
            <a:pPr eaLnBrk="1" hangingPunct="1">
              <a:lnSpc>
                <a:spcPct val="80000"/>
              </a:lnSpc>
              <a:buFontTx/>
              <a:buNone/>
              <a:defRPr/>
            </a:pPr>
            <a:r>
              <a:rPr lang="en-CA" sz="1600" b="1" dirty="0">
                <a:solidFill>
                  <a:srgbClr val="FF0000"/>
                </a:solidFill>
              </a:rPr>
              <a:t>Mackenzie River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Co-op Angler Steelhead Data Collection:</a:t>
            </a:r>
          </a:p>
          <a:p>
            <a:pPr eaLnBrk="1" hangingPunct="1">
              <a:lnSpc>
                <a:spcPct val="80000"/>
              </a:lnSpc>
              <a:buFontTx/>
              <a:buNone/>
              <a:defRPr/>
            </a:pPr>
            <a:r>
              <a:rPr lang="en-CA" sz="1600" b="1" dirty="0"/>
              <a:t>Thanks to all the NSSA members that collected the data.</a:t>
            </a:r>
          </a:p>
          <a:p>
            <a:pPr eaLnBrk="1" hangingPunct="1">
              <a:lnSpc>
                <a:spcPct val="80000"/>
              </a:lnSpc>
              <a:buFontTx/>
              <a:buNone/>
              <a:defRPr/>
            </a:pPr>
            <a:r>
              <a:rPr lang="en-CA" sz="1600" b="1" dirty="0">
                <a:solidFill>
                  <a:srgbClr val="FF0000"/>
                </a:solidFill>
              </a:rPr>
              <a:t>Aging and Data Management: </a:t>
            </a:r>
          </a:p>
          <a:p>
            <a:pPr eaLnBrk="1" hangingPunct="1">
              <a:lnSpc>
                <a:spcPct val="80000"/>
              </a:lnSpc>
              <a:buFontTx/>
              <a:buNone/>
              <a:defRPr/>
            </a:pPr>
            <a:r>
              <a:rPr lang="en-CA" sz="1600" b="1" dirty="0"/>
              <a:t>Jon Tost and Cyn Chappel,  North Shore Environmental Services (NSES)</a:t>
            </a:r>
          </a:p>
          <a:p>
            <a:pPr eaLnBrk="1" hangingPunct="1">
              <a:lnSpc>
                <a:spcPct val="80000"/>
              </a:lnSpc>
              <a:buFontTx/>
              <a:buNone/>
              <a:defRPr/>
            </a:pPr>
            <a:r>
              <a:rPr lang="en-CA" sz="1600" b="1" dirty="0">
                <a:solidFill>
                  <a:srgbClr val="FF0000"/>
                </a:solidFill>
              </a:rPr>
              <a:t>Corporate Sponsors:</a:t>
            </a:r>
          </a:p>
          <a:p>
            <a:pPr eaLnBrk="1" hangingPunct="1">
              <a:lnSpc>
                <a:spcPct val="80000"/>
              </a:lnSpc>
              <a:buFontTx/>
              <a:buNone/>
              <a:defRPr/>
            </a:pPr>
            <a:r>
              <a:rPr lang="en-CA" sz="1600" b="1" dirty="0"/>
              <a:t>Ray </a:t>
            </a:r>
            <a:r>
              <a:rPr lang="en-CA" sz="1600" b="1" dirty="0" err="1"/>
              <a:t>Collesso</a:t>
            </a:r>
            <a:r>
              <a:rPr lang="en-CA" sz="1600" b="1" dirty="0"/>
              <a:t>, Hook Line and Sinker, Guelph, Ontario</a:t>
            </a:r>
          </a:p>
          <a:p>
            <a:pPr eaLnBrk="1" hangingPunct="1">
              <a:lnSpc>
                <a:spcPct val="80000"/>
              </a:lnSpc>
              <a:buFontTx/>
              <a:buNone/>
              <a:defRPr/>
            </a:pPr>
            <a:r>
              <a:rPr lang="en-CA" sz="1600" b="1" dirty="0"/>
              <a:t>H. A. Kidd and Company Ltd. Toronto</a:t>
            </a:r>
            <a:r>
              <a:rPr lang="en-CA" sz="1600" b="1"/>
              <a:t>, Ont.</a:t>
            </a:r>
            <a:endParaRPr lang="en-CA" sz="1600" b="1" dirty="0"/>
          </a:p>
          <a:p>
            <a:pPr eaLnBrk="1" hangingPunct="1">
              <a:lnSpc>
                <a:spcPct val="80000"/>
              </a:lnSpc>
              <a:buFontTx/>
              <a:buNone/>
              <a:defRPr/>
            </a:pPr>
            <a:r>
              <a:rPr lang="en-CA" sz="1600" b="1" dirty="0">
                <a:solidFill>
                  <a:srgbClr val="FF0000"/>
                </a:solidFill>
              </a:rPr>
              <a:t>Funding:</a:t>
            </a:r>
          </a:p>
          <a:p>
            <a:pPr eaLnBrk="1" hangingPunct="1">
              <a:lnSpc>
                <a:spcPct val="80000"/>
              </a:lnSpc>
              <a:buFontTx/>
              <a:buNone/>
              <a:defRPr/>
            </a:pPr>
            <a:r>
              <a:rPr lang="en-CA" sz="1600" b="1" dirty="0"/>
              <a:t> NSSA and the Upper Great Lakes Management Unit (OMNRF)</a:t>
            </a:r>
          </a:p>
          <a:p>
            <a:pPr eaLnBrk="1" hangingPunct="1">
              <a:lnSpc>
                <a:spcPct val="80000"/>
              </a:lnSpc>
              <a:buFontTx/>
              <a:buNone/>
              <a:defRPr/>
            </a:pPr>
            <a:r>
              <a:rPr lang="en-CA" sz="1600" b="1" dirty="0">
                <a:solidFill>
                  <a:srgbClr val="FF0000"/>
                </a:solidFill>
              </a:rPr>
              <a:t>Budget control web site: </a:t>
            </a:r>
          </a:p>
          <a:p>
            <a:pPr eaLnBrk="1" hangingPunct="1">
              <a:lnSpc>
                <a:spcPct val="80000"/>
              </a:lnSpc>
              <a:buFontTx/>
              <a:buNone/>
              <a:defRPr/>
            </a:pPr>
            <a:r>
              <a:rPr lang="en-CA" sz="1600" b="1" dirty="0"/>
              <a:t>Frank Edgson and Scott McFadden</a:t>
            </a:r>
          </a:p>
          <a:p>
            <a:pPr eaLnBrk="1" hangingPunct="1">
              <a:lnSpc>
                <a:spcPct val="80000"/>
              </a:lnSpc>
              <a:buFontTx/>
              <a:buNone/>
              <a:defRPr/>
            </a:pPr>
            <a:endParaRPr lang="en-CA" sz="1600" b="1" dirty="0"/>
          </a:p>
          <a:p>
            <a:pPr eaLnBrk="1" hangingPunct="1">
              <a:lnSpc>
                <a:spcPct val="80000"/>
              </a:lnSpc>
              <a:defRPr/>
            </a:pPr>
            <a:endParaRPr lang="en-CA" sz="16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305800" cy="1143000"/>
          </a:xfrm>
        </p:spPr>
        <p:txBody>
          <a:bodyPr>
            <a:normAutofit/>
          </a:bodyPr>
          <a:lstStyle/>
          <a:p>
            <a:r>
              <a:rPr lang="en-CA" sz="4000" b="1" dirty="0">
                <a:solidFill>
                  <a:srgbClr val="C00000"/>
                </a:solidFill>
                <a:latin typeface="Arial" pitchFamily="34" charset="0"/>
                <a:cs typeface="Arial" pitchFamily="34" charset="0"/>
              </a:rPr>
              <a:t>Future Activities</a:t>
            </a:r>
          </a:p>
        </p:txBody>
      </p:sp>
      <p:sp>
        <p:nvSpPr>
          <p:cNvPr id="4" name="TextBox 3"/>
          <p:cNvSpPr txBox="1"/>
          <p:nvPr/>
        </p:nvSpPr>
        <p:spPr>
          <a:xfrm>
            <a:off x="2267744" y="4941168"/>
            <a:ext cx="4104456" cy="1815882"/>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Maintain co-op angler program including population estimates</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Continue Portage Creek research</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Annual reports</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Graduate work </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Peer reviewed publications</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Questions: jgeorge@tbaytel.net</a:t>
            </a:r>
          </a:p>
        </p:txBody>
      </p:sp>
      <p:pic>
        <p:nvPicPr>
          <p:cNvPr id="2050" name="Picture 2" descr="C:\Users\Jon\Pictures\2013-05-24\2013-05-09\2013-05-08\Current R. 2013 (3).JPG"/>
          <p:cNvPicPr>
            <a:picLocks noChangeAspect="1" noChangeArrowheads="1"/>
          </p:cNvPicPr>
          <p:nvPr/>
        </p:nvPicPr>
        <p:blipFill>
          <a:blip r:embed="rId2" cstate="print"/>
          <a:srcRect/>
          <a:stretch>
            <a:fillRect/>
          </a:stretch>
        </p:blipFill>
        <p:spPr bwMode="auto">
          <a:xfrm>
            <a:off x="827584" y="980728"/>
            <a:ext cx="7416824" cy="381642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8229600" cy="1143000"/>
          </a:xfrm>
        </p:spPr>
        <p:txBody>
          <a:bodyPr>
            <a:normAutofit/>
          </a:bodyPr>
          <a:lstStyle/>
          <a:p>
            <a:r>
              <a:rPr lang="en-CA" sz="2800" b="1" dirty="0">
                <a:solidFill>
                  <a:srgbClr val="FF0000"/>
                </a:solidFill>
              </a:rPr>
              <a:t>The Protection of Lake Superior’s Wild Steelhead Fishery is in Your Hands</a:t>
            </a:r>
          </a:p>
        </p:txBody>
      </p:sp>
      <p:pic>
        <p:nvPicPr>
          <p:cNvPr id="23554" name="Picture 2" descr="C:\Users\Jon\Documents\Spring 2012 014.jpg"/>
          <p:cNvPicPr>
            <a:picLocks noChangeAspect="1" noChangeArrowheads="1"/>
          </p:cNvPicPr>
          <p:nvPr/>
        </p:nvPicPr>
        <p:blipFill>
          <a:blip r:embed="rId2" cstate="print"/>
          <a:srcRect/>
          <a:stretch>
            <a:fillRect/>
          </a:stretch>
        </p:blipFill>
        <p:spPr bwMode="auto">
          <a:xfrm>
            <a:off x="323528" y="1268760"/>
            <a:ext cx="8640960" cy="50405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251072"/>
            <a:ext cx="8569325" cy="2616101"/>
          </a:xfrm>
          <a:prstGeom prst="rect">
            <a:avLst/>
          </a:prstGeom>
          <a:noFill/>
          <a:ln w="9525">
            <a:noFill/>
            <a:miter lim="800000"/>
            <a:headEnd/>
            <a:tailEnd/>
          </a:ln>
        </p:spPr>
        <p:txBody>
          <a:bodyPr anchor="ctr">
            <a:spAutoFit/>
          </a:bodyPr>
          <a:lstStyle/>
          <a:p>
            <a:pPr algn="ctr"/>
            <a:endParaRPr lang="en-CA" sz="3600" b="1" dirty="0">
              <a:solidFill>
                <a:schemeClr val="folHlink"/>
              </a:solidFill>
            </a:endParaRPr>
          </a:p>
          <a:p>
            <a:pPr algn="ctr"/>
            <a:r>
              <a:rPr lang="en-CA" sz="3600" b="1" dirty="0">
                <a:solidFill>
                  <a:schemeClr val="folHlink"/>
                </a:solidFill>
              </a:rPr>
              <a:t>Co-op Angler 2016 </a:t>
            </a:r>
          </a:p>
          <a:p>
            <a:pPr algn="ctr"/>
            <a:endParaRPr lang="en-CA" sz="1800" b="1" dirty="0">
              <a:solidFill>
                <a:srgbClr val="FF0000"/>
              </a:solidFill>
            </a:endParaRPr>
          </a:p>
          <a:p>
            <a:pPr algn="ctr"/>
            <a:r>
              <a:rPr lang="en-CA" sz="3200" b="1" dirty="0">
                <a:solidFill>
                  <a:srgbClr val="FF0000"/>
                </a:solidFill>
              </a:rPr>
              <a:t>Introduction</a:t>
            </a:r>
          </a:p>
          <a:p>
            <a:pPr algn="ctr"/>
            <a:endParaRPr lang="en-CA" sz="2400" b="1" dirty="0">
              <a:solidFill>
                <a:srgbClr val="FF0000"/>
              </a:solidFill>
            </a:endParaRPr>
          </a:p>
          <a:p>
            <a:pPr algn="ctr"/>
            <a:endParaRPr lang="en-CA" sz="1800" dirty="0"/>
          </a:p>
        </p:txBody>
      </p:sp>
      <p:sp>
        <p:nvSpPr>
          <p:cNvPr id="3075" name="Rectangle 7"/>
          <p:cNvSpPr>
            <a:spLocks noGrp="1" noChangeArrowheads="1"/>
          </p:cNvSpPr>
          <p:nvPr>
            <p:ph idx="1"/>
          </p:nvPr>
        </p:nvSpPr>
        <p:spPr>
          <a:xfrm>
            <a:off x="468313" y="1989138"/>
            <a:ext cx="8229600" cy="4525962"/>
          </a:xfrm>
        </p:spPr>
        <p:txBody>
          <a:bodyPr>
            <a:normAutofit fontScale="92500" lnSpcReduction="10000"/>
          </a:bodyPr>
          <a:lstStyle/>
          <a:p>
            <a:pPr eaLnBrk="1" hangingPunct="1">
              <a:lnSpc>
                <a:spcPct val="90000"/>
              </a:lnSpc>
            </a:pPr>
            <a:r>
              <a:rPr lang="en-CA" sz="2400" b="1" dirty="0"/>
              <a:t>Six steelhead assessment projects were conducted during the spring of 2017.</a:t>
            </a:r>
          </a:p>
          <a:p>
            <a:pPr eaLnBrk="1" hangingPunct="1">
              <a:lnSpc>
                <a:spcPct val="90000"/>
              </a:lnSpc>
            </a:pPr>
            <a:r>
              <a:rPr lang="en-CA" sz="2400" b="1" dirty="0"/>
              <a:t>They are:</a:t>
            </a:r>
          </a:p>
          <a:p>
            <a:pPr eaLnBrk="1" hangingPunct="1">
              <a:lnSpc>
                <a:spcPct val="90000"/>
              </a:lnSpc>
              <a:buNone/>
            </a:pPr>
            <a:r>
              <a:rPr lang="en-CA" sz="2400" b="1" dirty="0"/>
              <a:t>    A) Neebing River Steelhead Population Assessment</a:t>
            </a:r>
          </a:p>
          <a:p>
            <a:pPr eaLnBrk="1" hangingPunct="1">
              <a:lnSpc>
                <a:spcPct val="90000"/>
              </a:lnSpc>
              <a:buFontTx/>
              <a:buNone/>
            </a:pPr>
            <a:r>
              <a:rPr lang="en-CA" sz="2400" b="1" dirty="0"/>
              <a:t>    B) McIntyre River Steelhead Population Assessment</a:t>
            </a:r>
          </a:p>
          <a:p>
            <a:pPr eaLnBrk="1" hangingPunct="1">
              <a:lnSpc>
                <a:spcPct val="90000"/>
              </a:lnSpc>
              <a:buFontTx/>
              <a:buNone/>
            </a:pPr>
            <a:r>
              <a:rPr lang="en-CA" sz="2400" b="1" dirty="0"/>
              <a:t>    C) McVicar Creek Steelhead Population Assessment</a:t>
            </a:r>
          </a:p>
          <a:p>
            <a:pPr eaLnBrk="1" hangingPunct="1">
              <a:lnSpc>
                <a:spcPct val="90000"/>
              </a:lnSpc>
              <a:buFontTx/>
              <a:buNone/>
            </a:pPr>
            <a:r>
              <a:rPr lang="en-CA" sz="2400" b="1" dirty="0"/>
              <a:t>    D) MacKenzie River Steelhead Population Assessment</a:t>
            </a:r>
          </a:p>
          <a:p>
            <a:pPr eaLnBrk="1" hangingPunct="1">
              <a:lnSpc>
                <a:spcPct val="90000"/>
              </a:lnSpc>
              <a:buFontTx/>
              <a:buNone/>
            </a:pPr>
            <a:r>
              <a:rPr lang="en-CA" sz="2400" b="1" dirty="0"/>
              <a:t>    E) Portage Creek Steelhead Population Assessment</a:t>
            </a:r>
          </a:p>
          <a:p>
            <a:pPr eaLnBrk="1" hangingPunct="1">
              <a:lnSpc>
                <a:spcPct val="90000"/>
              </a:lnSpc>
              <a:buFontTx/>
              <a:buNone/>
            </a:pPr>
            <a:r>
              <a:rPr lang="en-CA" sz="2400" b="1" dirty="0"/>
              <a:t>    F) Co-op Angler Study</a:t>
            </a:r>
          </a:p>
          <a:p>
            <a:pPr eaLnBrk="1" hangingPunct="1">
              <a:lnSpc>
                <a:spcPct val="90000"/>
              </a:lnSpc>
              <a:buFontTx/>
              <a:buNone/>
            </a:pPr>
            <a:endParaRPr lang="en-CA" sz="2400" b="1" dirty="0"/>
          </a:p>
          <a:p>
            <a:pPr eaLnBrk="1" hangingPunct="1">
              <a:lnSpc>
                <a:spcPct val="90000"/>
              </a:lnSpc>
            </a:pPr>
            <a:r>
              <a:rPr lang="en-CA" sz="2400" b="1" dirty="0"/>
              <a:t>All studies were conducted in partnership with the North Shore Steelhead Association (NSSA) and the Ontario Ministry of Natural Resources and Forestry, Upper Great Lakes Management Unit (OMNRF, UGLMU).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83568" y="-171400"/>
            <a:ext cx="8229600" cy="1008112"/>
          </a:xfrm>
        </p:spPr>
        <p:txBody>
          <a:bodyPr>
            <a:normAutofit/>
          </a:bodyPr>
          <a:lstStyle/>
          <a:p>
            <a:pPr eaLnBrk="1" hangingPunct="1"/>
            <a:r>
              <a:rPr lang="en-CA" sz="4000" b="1" dirty="0">
                <a:solidFill>
                  <a:srgbClr val="FF0000"/>
                </a:solidFill>
              </a:rPr>
              <a:t>Steelhead Assessment 2017</a:t>
            </a:r>
          </a:p>
        </p:txBody>
      </p:sp>
      <p:sp>
        <p:nvSpPr>
          <p:cNvPr id="4099" name="Rectangle 5"/>
          <p:cNvSpPr>
            <a:spLocks noGrp="1" noChangeArrowheads="1"/>
          </p:cNvSpPr>
          <p:nvPr>
            <p:ph idx="1"/>
          </p:nvPr>
        </p:nvSpPr>
        <p:spPr>
          <a:xfrm>
            <a:off x="683568" y="548680"/>
            <a:ext cx="8229600" cy="5976664"/>
          </a:xfrm>
        </p:spPr>
        <p:txBody>
          <a:bodyPr>
            <a:noAutofit/>
          </a:bodyPr>
          <a:lstStyle/>
          <a:p>
            <a:pPr>
              <a:lnSpc>
                <a:spcPct val="80000"/>
              </a:lnSpc>
              <a:buNone/>
            </a:pPr>
            <a:r>
              <a:rPr lang="en-CA" sz="2000" dirty="0"/>
              <a:t>                                          </a:t>
            </a:r>
            <a:r>
              <a:rPr lang="en-CA" sz="2000" b="1" dirty="0">
                <a:solidFill>
                  <a:schemeClr val="accent2"/>
                </a:solidFill>
              </a:rPr>
              <a:t> </a:t>
            </a:r>
            <a:r>
              <a:rPr lang="en-CA" sz="2000" b="1" dirty="0">
                <a:solidFill>
                  <a:srgbClr val="0070C0"/>
                </a:solidFill>
              </a:rPr>
              <a:t>Projects and Methods </a:t>
            </a:r>
            <a:endParaRPr lang="en-CA" sz="1050" b="1" dirty="0">
              <a:solidFill>
                <a:schemeClr val="accent6">
                  <a:lumMod val="50000"/>
                </a:schemeClr>
              </a:solidFill>
            </a:endParaRPr>
          </a:p>
          <a:p>
            <a:pPr>
              <a:lnSpc>
                <a:spcPct val="80000"/>
              </a:lnSpc>
              <a:buFontTx/>
              <a:buNone/>
            </a:pPr>
            <a:r>
              <a:rPr lang="en-CA" sz="1050" b="1" dirty="0">
                <a:solidFill>
                  <a:schemeClr val="accent2"/>
                </a:solidFill>
              </a:rPr>
              <a:t>                                                                                                                                         </a:t>
            </a:r>
          </a:p>
          <a:p>
            <a:pPr>
              <a:lnSpc>
                <a:spcPct val="80000"/>
              </a:lnSpc>
              <a:buFontTx/>
              <a:buNone/>
            </a:pPr>
            <a:r>
              <a:rPr lang="en-CA" sz="1200" b="1" dirty="0">
                <a:solidFill>
                  <a:srgbClr val="FF0000"/>
                </a:solidFill>
              </a:rPr>
              <a:t>       A)   Neebing River Steelhead Population Assessment</a:t>
            </a:r>
          </a:p>
          <a:p>
            <a:pPr>
              <a:lnSpc>
                <a:spcPct val="80000"/>
              </a:lnSpc>
              <a:buFontTx/>
              <a:buNone/>
            </a:pPr>
            <a:r>
              <a:rPr lang="en-CA" sz="1200" b="1" dirty="0"/>
              <a:t>              A partnership with the local land owner and OMNR  Adult steelhead were captured (April and May) by angling  then  </a:t>
            </a:r>
          </a:p>
          <a:p>
            <a:pPr>
              <a:lnSpc>
                <a:spcPct val="80000"/>
              </a:lnSpc>
              <a:buFontTx/>
              <a:buNone/>
            </a:pPr>
            <a:r>
              <a:rPr lang="en-CA" sz="1200" b="1" dirty="0"/>
              <a:t>             biologically sampled  (fork length, sex, and a scale sample)….in addition all steelhead were tagged and fin clipped.</a:t>
            </a:r>
          </a:p>
          <a:p>
            <a:pPr>
              <a:lnSpc>
                <a:spcPct val="80000"/>
              </a:lnSpc>
              <a:buFontTx/>
              <a:buNone/>
            </a:pPr>
            <a:r>
              <a:rPr lang="en-CA" sz="1200" b="1" dirty="0"/>
              <a:t>             </a:t>
            </a:r>
            <a:endParaRPr lang="en-CA" sz="1200" b="1" dirty="0">
              <a:solidFill>
                <a:srgbClr val="FF0000"/>
              </a:solidFill>
            </a:endParaRPr>
          </a:p>
          <a:p>
            <a:pPr>
              <a:lnSpc>
                <a:spcPct val="80000"/>
              </a:lnSpc>
              <a:buFontTx/>
              <a:buNone/>
            </a:pPr>
            <a:r>
              <a:rPr lang="en-CA" sz="1200" b="1" dirty="0">
                <a:solidFill>
                  <a:srgbClr val="FF0000"/>
                </a:solidFill>
              </a:rPr>
              <a:t>       B)    McIntyre River Steelhead Population Assessment  </a:t>
            </a:r>
          </a:p>
          <a:p>
            <a:pPr>
              <a:lnSpc>
                <a:spcPct val="80000"/>
              </a:lnSpc>
              <a:buFontTx/>
              <a:buNone/>
            </a:pPr>
            <a:r>
              <a:rPr lang="en-CA" sz="1200" b="1" dirty="0"/>
              <a:t>               Three experienced anglers biologically sampled, fin clipped adult steelhead they captured while angling during the  </a:t>
            </a:r>
          </a:p>
          <a:p>
            <a:pPr>
              <a:lnSpc>
                <a:spcPct val="80000"/>
              </a:lnSpc>
              <a:buFontTx/>
              <a:buNone/>
            </a:pPr>
            <a:r>
              <a:rPr lang="en-CA" sz="1200" b="1" dirty="0"/>
              <a:t>               spring spawning migration (May and June). </a:t>
            </a:r>
          </a:p>
          <a:p>
            <a:pPr>
              <a:lnSpc>
                <a:spcPct val="80000"/>
              </a:lnSpc>
              <a:buFontTx/>
              <a:buNone/>
            </a:pPr>
            <a:endParaRPr lang="en-CA" sz="1200" b="1" dirty="0">
              <a:solidFill>
                <a:srgbClr val="FF0000"/>
              </a:solidFill>
            </a:endParaRPr>
          </a:p>
          <a:p>
            <a:pPr>
              <a:lnSpc>
                <a:spcPct val="80000"/>
              </a:lnSpc>
              <a:buFontTx/>
              <a:buNone/>
            </a:pPr>
            <a:r>
              <a:rPr lang="en-CA" sz="1200" b="1" dirty="0">
                <a:solidFill>
                  <a:srgbClr val="FF0000"/>
                </a:solidFill>
              </a:rPr>
              <a:t>       C)    McVicar Creek Steelhead Population Assessment</a:t>
            </a:r>
          </a:p>
          <a:p>
            <a:pPr>
              <a:lnSpc>
                <a:spcPct val="80000"/>
              </a:lnSpc>
              <a:buFontTx/>
              <a:buNone/>
            </a:pPr>
            <a:r>
              <a:rPr lang="en-CA" sz="1200" b="1" dirty="0"/>
              <a:t>               Three experienced anglers biologically sampled, fin clipped adult steelhead they captured while angling during the </a:t>
            </a:r>
          </a:p>
          <a:p>
            <a:pPr>
              <a:lnSpc>
                <a:spcPct val="80000"/>
              </a:lnSpc>
              <a:buFontTx/>
              <a:buNone/>
            </a:pPr>
            <a:r>
              <a:rPr lang="en-CA" sz="1200" b="1" dirty="0"/>
              <a:t>               spring spawning migration (May and June). </a:t>
            </a:r>
          </a:p>
          <a:p>
            <a:pPr>
              <a:lnSpc>
                <a:spcPct val="80000"/>
              </a:lnSpc>
              <a:buFontTx/>
              <a:buNone/>
            </a:pPr>
            <a:r>
              <a:rPr lang="en-CA" sz="1200" b="1" dirty="0"/>
              <a:t>        </a:t>
            </a:r>
          </a:p>
          <a:p>
            <a:pPr>
              <a:lnSpc>
                <a:spcPct val="80000"/>
              </a:lnSpc>
              <a:buFontTx/>
              <a:buNone/>
            </a:pPr>
            <a:r>
              <a:rPr lang="en-CA" sz="1200" b="1" dirty="0">
                <a:solidFill>
                  <a:srgbClr val="FF0000"/>
                </a:solidFill>
              </a:rPr>
              <a:t>        D)   Mackenzie River</a:t>
            </a:r>
          </a:p>
          <a:p>
            <a:pPr>
              <a:lnSpc>
                <a:spcPct val="80000"/>
              </a:lnSpc>
              <a:buFontTx/>
              <a:buNone/>
            </a:pPr>
            <a:r>
              <a:rPr lang="en-CA" sz="1200" b="1" dirty="0"/>
              <a:t>               One experienced angler biologically sampling and fin clipping adult steelhead during the spawning migration (April to  </a:t>
            </a:r>
          </a:p>
          <a:p>
            <a:pPr>
              <a:lnSpc>
                <a:spcPct val="80000"/>
              </a:lnSpc>
              <a:buFontTx/>
              <a:buNone/>
            </a:pPr>
            <a:r>
              <a:rPr lang="en-CA" sz="1200" b="1" dirty="0"/>
              <a:t>               June).</a:t>
            </a:r>
          </a:p>
          <a:p>
            <a:pPr>
              <a:lnSpc>
                <a:spcPct val="80000"/>
              </a:lnSpc>
              <a:buFontTx/>
              <a:buNone/>
            </a:pPr>
            <a:r>
              <a:rPr lang="en-CA" sz="1200" b="1" dirty="0"/>
              <a:t>       </a:t>
            </a:r>
          </a:p>
          <a:p>
            <a:pPr>
              <a:lnSpc>
                <a:spcPct val="80000"/>
              </a:lnSpc>
              <a:buFontTx/>
              <a:buNone/>
            </a:pPr>
            <a:r>
              <a:rPr lang="en-CA" sz="1200" b="1" dirty="0">
                <a:solidFill>
                  <a:srgbClr val="FF0000"/>
                </a:solidFill>
              </a:rPr>
              <a:t>       D)   Portage Creek Steelhead Population Assessment</a:t>
            </a:r>
          </a:p>
          <a:p>
            <a:pPr>
              <a:lnSpc>
                <a:spcPct val="80000"/>
              </a:lnSpc>
              <a:buFontTx/>
              <a:buNone/>
            </a:pPr>
            <a:r>
              <a:rPr lang="en-CA" sz="1200" b="1" dirty="0">
                <a:solidFill>
                  <a:schemeClr val="bg1"/>
                </a:solidFill>
              </a:rPr>
              <a:t>              </a:t>
            </a:r>
            <a:r>
              <a:rPr lang="en-CA" sz="1200" b="1" dirty="0"/>
              <a:t>Anglers from the NSSA angled, biologically sampled, fin clipped and tagged adult  </a:t>
            </a:r>
          </a:p>
          <a:p>
            <a:pPr>
              <a:lnSpc>
                <a:spcPct val="80000"/>
              </a:lnSpc>
              <a:buFontTx/>
              <a:buNone/>
            </a:pPr>
            <a:r>
              <a:rPr lang="en-CA" sz="1200" b="1" dirty="0"/>
              <a:t>              steelhead during the spring spawning migration (May and June). All brook trout were also sampled and fin clipped.</a:t>
            </a:r>
          </a:p>
          <a:p>
            <a:pPr>
              <a:lnSpc>
                <a:spcPct val="80000"/>
              </a:lnSpc>
              <a:buFontTx/>
              <a:buNone/>
            </a:pPr>
            <a:endParaRPr lang="en-CA" sz="1200" b="1" dirty="0">
              <a:solidFill>
                <a:schemeClr val="bg1"/>
              </a:solidFill>
            </a:endParaRPr>
          </a:p>
          <a:p>
            <a:pPr>
              <a:lnSpc>
                <a:spcPct val="80000"/>
              </a:lnSpc>
              <a:buFontTx/>
              <a:buNone/>
            </a:pPr>
            <a:r>
              <a:rPr lang="en-CA" sz="1200" b="1" dirty="0">
                <a:solidFill>
                  <a:schemeClr val="bg1"/>
                </a:solidFill>
              </a:rPr>
              <a:t>       </a:t>
            </a:r>
            <a:r>
              <a:rPr lang="en-CA" sz="1200" b="1" dirty="0">
                <a:solidFill>
                  <a:srgbClr val="FF0000"/>
                </a:solidFill>
              </a:rPr>
              <a:t>E)    Co-op Angler</a:t>
            </a:r>
          </a:p>
          <a:p>
            <a:pPr>
              <a:lnSpc>
                <a:spcPct val="80000"/>
              </a:lnSpc>
              <a:buFontTx/>
              <a:buNone/>
            </a:pPr>
            <a:r>
              <a:rPr lang="en-CA" sz="1200" b="1" dirty="0">
                <a:solidFill>
                  <a:schemeClr val="bg1"/>
                </a:solidFill>
              </a:rPr>
              <a:t>             </a:t>
            </a:r>
            <a:r>
              <a:rPr lang="en-CA" sz="1200" b="1" dirty="0"/>
              <a:t>Anglers from the North Shore Steelhead Association received a sampling kit (measuring tape, glove, knife, envelopes</a:t>
            </a:r>
          </a:p>
          <a:p>
            <a:pPr>
              <a:lnSpc>
                <a:spcPct val="80000"/>
              </a:lnSpc>
              <a:buFontTx/>
              <a:buNone/>
            </a:pPr>
            <a:r>
              <a:rPr lang="en-CA" sz="1200" b="1" dirty="0"/>
              <a:t>             and instructions) and biologically sampled their adult steelhead catches (fork length, sex, and scale samples)</a:t>
            </a:r>
          </a:p>
          <a:p>
            <a:pPr>
              <a:lnSpc>
                <a:spcPct val="80000"/>
              </a:lnSpc>
              <a:buFontTx/>
              <a:buNone/>
            </a:pPr>
            <a:r>
              <a:rPr lang="en-CA" sz="1200" b="1" dirty="0"/>
              <a:t>             from north shore tributaries (Thunder Bay to Terrace Bay) from April to June. Scientific collectors permits were issued </a:t>
            </a:r>
          </a:p>
          <a:p>
            <a:pPr>
              <a:lnSpc>
                <a:spcPct val="80000"/>
              </a:lnSpc>
              <a:buFontTx/>
              <a:buNone/>
            </a:pPr>
            <a:r>
              <a:rPr lang="en-CA" sz="1200" b="1" dirty="0"/>
              <a:t>             by OMNRF. </a:t>
            </a:r>
            <a:endParaRPr lang="en-CA" sz="1050" b="1" dirty="0"/>
          </a:p>
          <a:p>
            <a:pPr>
              <a:lnSpc>
                <a:spcPct val="80000"/>
              </a:lnSpc>
              <a:buFontTx/>
              <a:buNone/>
            </a:pPr>
            <a:endParaRPr lang="en-CA" sz="1050" b="1" dirty="0"/>
          </a:p>
          <a:p>
            <a:pPr>
              <a:lnSpc>
                <a:spcPct val="80000"/>
              </a:lnSpc>
              <a:buFontTx/>
              <a:buNone/>
            </a:pPr>
            <a:r>
              <a:rPr lang="en-CA" sz="1400" b="1" dirty="0">
                <a:solidFill>
                  <a:srgbClr val="FF0000"/>
                </a:solidFill>
              </a:rPr>
              <a:t>       The population estimates were based on a ‘Petersen Population Estimate’; Adult </a:t>
            </a:r>
          </a:p>
          <a:p>
            <a:pPr>
              <a:lnSpc>
                <a:spcPct val="80000"/>
              </a:lnSpc>
              <a:buFontTx/>
              <a:buNone/>
            </a:pPr>
            <a:r>
              <a:rPr lang="en-CA" sz="1400" b="1" dirty="0">
                <a:solidFill>
                  <a:srgbClr val="FF0000"/>
                </a:solidFill>
              </a:rPr>
              <a:t>       steelhead are fin clipped in year one and recaptured in year two. The repeat spawners with </a:t>
            </a:r>
          </a:p>
          <a:p>
            <a:pPr>
              <a:lnSpc>
                <a:spcPct val="80000"/>
              </a:lnSpc>
              <a:buFontTx/>
              <a:buNone/>
            </a:pPr>
            <a:r>
              <a:rPr lang="en-CA" sz="1400" b="1" dirty="0">
                <a:solidFill>
                  <a:srgbClr val="FF0000"/>
                </a:solidFill>
              </a:rPr>
              <a:t>       fin clips in year two complete the formula.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025" name="Object 1"/>
          <p:cNvGraphicFramePr>
            <a:graphicFrameLocks noChangeAspect="1"/>
          </p:cNvGraphicFramePr>
          <p:nvPr/>
        </p:nvGraphicFramePr>
        <p:xfrm>
          <a:off x="539552" y="980728"/>
          <a:ext cx="8195915" cy="5328592"/>
        </p:xfrm>
        <a:graphic>
          <a:graphicData uri="http://schemas.openxmlformats.org/presentationml/2006/ole">
            <mc:AlternateContent xmlns:mc="http://schemas.openxmlformats.org/markup-compatibility/2006">
              <mc:Choice xmlns:v="urn:schemas-microsoft-com:vml" Requires="v">
                <p:oleObj spid="_x0000_s1027" name="Acrobat Document" r:id="rId3" imgW="6034986" imgH="4663440" progId="AcroExch.Document.DC">
                  <p:embed/>
                </p:oleObj>
              </mc:Choice>
              <mc:Fallback>
                <p:oleObj name="Acrobat Document" r:id="rId3" imgW="6034986" imgH="4663440" progId="AcroExch.Document.DC">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80728"/>
                        <a:ext cx="8195915" cy="5328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39552" y="188640"/>
            <a:ext cx="8208912" cy="523220"/>
          </a:xfrm>
          <a:prstGeom prst="rect">
            <a:avLst/>
          </a:prstGeom>
          <a:noFill/>
        </p:spPr>
        <p:txBody>
          <a:bodyPr wrap="square" rtlCol="0">
            <a:spAutoFit/>
          </a:bodyPr>
          <a:lstStyle/>
          <a:p>
            <a:r>
              <a:rPr lang="en-CA" sz="2800" b="1" dirty="0">
                <a:solidFill>
                  <a:srgbClr val="FF0000"/>
                </a:solidFill>
              </a:rPr>
              <a:t>Steelhead Co-op Angler: Sampling Tributaries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94352"/>
          </a:xfrm>
        </p:spPr>
        <p:txBody>
          <a:bodyPr anchor="ctr">
            <a:normAutofit/>
          </a:bodyPr>
          <a:lstStyle/>
          <a:p>
            <a:pPr algn="ctr"/>
            <a:r>
              <a:rPr lang="en-CA" b="1" dirty="0">
                <a:solidFill>
                  <a:srgbClr val="C00000"/>
                </a:solidFill>
              </a:rPr>
              <a:t>Sampling Kit</a:t>
            </a:r>
            <a:endParaRPr lang="en-CA" sz="4400" b="1" dirty="0">
              <a:solidFill>
                <a:srgbClr val="C00000"/>
              </a:solidFill>
              <a:latin typeface="Arial" pitchFamily="34" charset="0"/>
              <a:cs typeface="Arial" pitchFamily="34" charset="0"/>
            </a:endParaRPr>
          </a:p>
        </p:txBody>
      </p:sp>
      <p:pic>
        <p:nvPicPr>
          <p:cNvPr id="4" name="Picture 4" descr="IMG_9144"/>
          <p:cNvPicPr>
            <a:picLocks noChangeAspect="1" noChangeArrowheads="1"/>
          </p:cNvPicPr>
          <p:nvPr/>
        </p:nvPicPr>
        <p:blipFill>
          <a:blip r:embed="rId2" cstate="print"/>
          <a:srcRect/>
          <a:stretch>
            <a:fillRect/>
          </a:stretch>
        </p:blipFill>
        <p:spPr>
          <a:xfrm>
            <a:off x="914523" y="1340768"/>
            <a:ext cx="7545909" cy="503001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938368"/>
          </a:xfrm>
        </p:spPr>
        <p:txBody>
          <a:bodyPr anchor="ctr">
            <a:normAutofit/>
          </a:bodyPr>
          <a:lstStyle/>
          <a:p>
            <a:pPr algn="ctr"/>
            <a:r>
              <a:rPr lang="en-CA" sz="3600" b="1" dirty="0">
                <a:solidFill>
                  <a:srgbClr val="C00000"/>
                </a:solidFill>
              </a:rPr>
              <a:t>Sampling Procedure</a:t>
            </a:r>
            <a:endParaRPr lang="en-CA" sz="3600" b="1" dirty="0">
              <a:solidFill>
                <a:srgbClr val="C00000"/>
              </a:solidFill>
              <a:latin typeface="Arial" pitchFamily="34" charset="0"/>
              <a:cs typeface="Arial" pitchFamily="34" charset="0"/>
            </a:endParaRPr>
          </a:p>
        </p:txBody>
      </p:sp>
      <p:pic>
        <p:nvPicPr>
          <p:cNvPr id="1026" name="Picture 2" descr="C:\Users\Jon\Pictures\2013-03-09\2005-05-06 21-13-30_0018.JPG"/>
          <p:cNvPicPr>
            <a:picLocks noGrp="1" noChangeAspect="1" noChangeArrowheads="1"/>
          </p:cNvPicPr>
          <p:nvPr>
            <p:ph idx="1"/>
          </p:nvPr>
        </p:nvPicPr>
        <p:blipFill>
          <a:blip r:embed="rId2" cstate="print"/>
          <a:srcRect/>
          <a:stretch>
            <a:fillRect/>
          </a:stretch>
        </p:blipFill>
        <p:spPr bwMode="auto">
          <a:xfrm>
            <a:off x="6156176" y="1412776"/>
            <a:ext cx="2736304" cy="1900808"/>
          </a:xfrm>
          <a:prstGeom prst="rect">
            <a:avLst/>
          </a:prstGeom>
          <a:noFill/>
        </p:spPr>
      </p:pic>
      <p:pic>
        <p:nvPicPr>
          <p:cNvPr id="1029" name="Picture 5" descr="C:\Users\Jon\Pictures\2013-03-09\2005-05-07 02-01-11_0008.JPG"/>
          <p:cNvPicPr>
            <a:picLocks noChangeAspect="1" noChangeArrowheads="1"/>
          </p:cNvPicPr>
          <p:nvPr/>
        </p:nvPicPr>
        <p:blipFill>
          <a:blip r:embed="rId3" cstate="print"/>
          <a:srcRect/>
          <a:stretch>
            <a:fillRect/>
          </a:stretch>
        </p:blipFill>
        <p:spPr bwMode="auto">
          <a:xfrm>
            <a:off x="6228184" y="4221088"/>
            <a:ext cx="2664296" cy="1872208"/>
          </a:xfrm>
          <a:prstGeom prst="rect">
            <a:avLst/>
          </a:prstGeom>
          <a:noFill/>
        </p:spPr>
      </p:pic>
      <p:pic>
        <p:nvPicPr>
          <p:cNvPr id="1030" name="Picture 6" descr="C:\Users\Jon\Pictures\2013-03-09\2005-05-06 21-12-35_0015.JPG"/>
          <p:cNvPicPr>
            <a:picLocks noChangeAspect="1" noChangeArrowheads="1"/>
          </p:cNvPicPr>
          <p:nvPr/>
        </p:nvPicPr>
        <p:blipFill>
          <a:blip r:embed="rId4" cstate="print"/>
          <a:srcRect/>
          <a:stretch>
            <a:fillRect/>
          </a:stretch>
        </p:blipFill>
        <p:spPr bwMode="auto">
          <a:xfrm>
            <a:off x="3203848" y="4221088"/>
            <a:ext cx="2808312" cy="1872208"/>
          </a:xfrm>
          <a:prstGeom prst="rect">
            <a:avLst/>
          </a:prstGeom>
          <a:noFill/>
        </p:spPr>
      </p:pic>
      <p:pic>
        <p:nvPicPr>
          <p:cNvPr id="1031" name="Picture 7" descr="C:\Users\Jon\Pictures\2013-03-09\2005-05-07 03-35-18_0022.JPG"/>
          <p:cNvPicPr>
            <a:picLocks noChangeAspect="1" noChangeArrowheads="1"/>
          </p:cNvPicPr>
          <p:nvPr/>
        </p:nvPicPr>
        <p:blipFill>
          <a:blip r:embed="rId5" cstate="print"/>
          <a:srcRect/>
          <a:stretch>
            <a:fillRect/>
          </a:stretch>
        </p:blipFill>
        <p:spPr bwMode="auto">
          <a:xfrm>
            <a:off x="251520" y="4221088"/>
            <a:ext cx="2736304" cy="1872208"/>
          </a:xfrm>
          <a:prstGeom prst="rect">
            <a:avLst/>
          </a:prstGeom>
          <a:noFill/>
        </p:spPr>
      </p:pic>
      <p:pic>
        <p:nvPicPr>
          <p:cNvPr id="1032" name="Picture 8" descr="C:\Users\Jon\Pictures\2013-03-09\2005-05-06 23-03-14_0008.JPG"/>
          <p:cNvPicPr>
            <a:picLocks noChangeAspect="1" noChangeArrowheads="1"/>
          </p:cNvPicPr>
          <p:nvPr/>
        </p:nvPicPr>
        <p:blipFill>
          <a:blip r:embed="rId6" cstate="print"/>
          <a:srcRect/>
          <a:stretch>
            <a:fillRect/>
          </a:stretch>
        </p:blipFill>
        <p:spPr bwMode="auto">
          <a:xfrm>
            <a:off x="3203848" y="1412776"/>
            <a:ext cx="2736232" cy="1872208"/>
          </a:xfrm>
          <a:prstGeom prst="rect">
            <a:avLst/>
          </a:prstGeom>
          <a:noFill/>
        </p:spPr>
      </p:pic>
      <p:sp>
        <p:nvSpPr>
          <p:cNvPr id="9" name="TextBox 8"/>
          <p:cNvSpPr txBox="1"/>
          <p:nvPr/>
        </p:nvSpPr>
        <p:spPr>
          <a:xfrm>
            <a:off x="611560" y="3573016"/>
            <a:ext cx="2232248" cy="369332"/>
          </a:xfrm>
          <a:prstGeom prst="rect">
            <a:avLst/>
          </a:prstGeom>
          <a:noFill/>
        </p:spPr>
        <p:txBody>
          <a:bodyPr wrap="square" rtlCol="0">
            <a:spAutoFit/>
          </a:bodyPr>
          <a:lstStyle/>
          <a:p>
            <a:r>
              <a:rPr lang="en-CA" sz="1800" b="1" dirty="0">
                <a:solidFill>
                  <a:srgbClr val="FF0000"/>
                </a:solidFill>
              </a:rPr>
              <a:t>Sampling station</a:t>
            </a:r>
          </a:p>
        </p:txBody>
      </p:sp>
      <p:sp>
        <p:nvSpPr>
          <p:cNvPr id="10" name="TextBox 9"/>
          <p:cNvSpPr txBox="1"/>
          <p:nvPr/>
        </p:nvSpPr>
        <p:spPr>
          <a:xfrm>
            <a:off x="3275856" y="3212976"/>
            <a:ext cx="2520280" cy="830997"/>
          </a:xfrm>
          <a:prstGeom prst="rect">
            <a:avLst/>
          </a:prstGeom>
          <a:noFill/>
        </p:spPr>
        <p:txBody>
          <a:bodyPr wrap="square" rtlCol="0">
            <a:spAutoFit/>
          </a:bodyPr>
          <a:lstStyle/>
          <a:p>
            <a:r>
              <a:rPr lang="en-CA" b="1" dirty="0">
                <a:solidFill>
                  <a:srgbClr val="FF0000"/>
                </a:solidFill>
              </a:rPr>
              <a:t>  </a:t>
            </a:r>
            <a:r>
              <a:rPr lang="en-CA" sz="1800" b="1" dirty="0">
                <a:solidFill>
                  <a:srgbClr val="FF0000"/>
                </a:solidFill>
              </a:rPr>
              <a:t>Fork length (mm)</a:t>
            </a:r>
          </a:p>
        </p:txBody>
      </p:sp>
      <p:sp>
        <p:nvSpPr>
          <p:cNvPr id="11" name="TextBox 10"/>
          <p:cNvSpPr txBox="1"/>
          <p:nvPr/>
        </p:nvSpPr>
        <p:spPr>
          <a:xfrm>
            <a:off x="6660232" y="3573016"/>
            <a:ext cx="1872208" cy="369332"/>
          </a:xfrm>
          <a:prstGeom prst="rect">
            <a:avLst/>
          </a:prstGeom>
          <a:noFill/>
        </p:spPr>
        <p:txBody>
          <a:bodyPr wrap="square" rtlCol="0">
            <a:spAutoFit/>
          </a:bodyPr>
          <a:lstStyle/>
          <a:p>
            <a:r>
              <a:rPr lang="en-CA" sz="1800" b="1" dirty="0">
                <a:solidFill>
                  <a:srgbClr val="FF0000"/>
                </a:solidFill>
              </a:rPr>
              <a:t>Scale sample</a:t>
            </a:r>
          </a:p>
        </p:txBody>
      </p:sp>
      <p:sp>
        <p:nvSpPr>
          <p:cNvPr id="12" name="TextBox 11"/>
          <p:cNvSpPr txBox="1"/>
          <p:nvPr/>
        </p:nvSpPr>
        <p:spPr>
          <a:xfrm>
            <a:off x="323528" y="6309320"/>
            <a:ext cx="2448272" cy="369332"/>
          </a:xfrm>
          <a:prstGeom prst="rect">
            <a:avLst/>
          </a:prstGeom>
          <a:noFill/>
        </p:spPr>
        <p:txBody>
          <a:bodyPr wrap="square" rtlCol="0">
            <a:spAutoFit/>
          </a:bodyPr>
          <a:lstStyle/>
          <a:p>
            <a:r>
              <a:rPr lang="en-CA" sz="1800" b="1" dirty="0">
                <a:solidFill>
                  <a:srgbClr val="FF0000"/>
                </a:solidFill>
              </a:rPr>
              <a:t>Male or Female</a:t>
            </a:r>
          </a:p>
        </p:txBody>
      </p:sp>
      <p:sp>
        <p:nvSpPr>
          <p:cNvPr id="13" name="TextBox 12"/>
          <p:cNvSpPr txBox="1"/>
          <p:nvPr/>
        </p:nvSpPr>
        <p:spPr>
          <a:xfrm>
            <a:off x="3635896" y="6309320"/>
            <a:ext cx="1728192" cy="369332"/>
          </a:xfrm>
          <a:prstGeom prst="rect">
            <a:avLst/>
          </a:prstGeom>
          <a:noFill/>
        </p:spPr>
        <p:txBody>
          <a:bodyPr wrap="square" rtlCol="0">
            <a:spAutoFit/>
          </a:bodyPr>
          <a:lstStyle/>
          <a:p>
            <a:r>
              <a:rPr lang="en-CA" sz="1800" b="1" dirty="0">
                <a:solidFill>
                  <a:srgbClr val="FF0000"/>
                </a:solidFill>
              </a:rPr>
              <a:t>Yearly fin clip</a:t>
            </a:r>
          </a:p>
        </p:txBody>
      </p:sp>
      <p:sp>
        <p:nvSpPr>
          <p:cNvPr id="14" name="TextBox 13"/>
          <p:cNvSpPr txBox="1"/>
          <p:nvPr/>
        </p:nvSpPr>
        <p:spPr>
          <a:xfrm>
            <a:off x="6084168" y="6309320"/>
            <a:ext cx="2915816" cy="369332"/>
          </a:xfrm>
          <a:prstGeom prst="rect">
            <a:avLst/>
          </a:prstGeom>
          <a:noFill/>
        </p:spPr>
        <p:txBody>
          <a:bodyPr wrap="square" rtlCol="0">
            <a:spAutoFit/>
          </a:bodyPr>
          <a:lstStyle/>
          <a:p>
            <a:r>
              <a:rPr lang="en-CA" sz="1800" b="1" dirty="0">
                <a:solidFill>
                  <a:srgbClr val="FF0000"/>
                </a:solidFill>
              </a:rPr>
              <a:t>Coloured, numbered tag</a:t>
            </a:r>
          </a:p>
        </p:txBody>
      </p:sp>
      <p:pic>
        <p:nvPicPr>
          <p:cNvPr id="15" name="Picture 2" descr="C:\Users\Jon\Documents\DSC_0091.JPG"/>
          <p:cNvPicPr>
            <a:picLocks noChangeAspect="1" noChangeArrowheads="1"/>
          </p:cNvPicPr>
          <p:nvPr/>
        </p:nvPicPr>
        <p:blipFill>
          <a:blip r:embed="rId7" cstate="print"/>
          <a:srcRect/>
          <a:stretch>
            <a:fillRect/>
          </a:stretch>
        </p:blipFill>
        <p:spPr bwMode="auto">
          <a:xfrm>
            <a:off x="251520" y="1412776"/>
            <a:ext cx="2664296" cy="18722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71600" y="1"/>
          <a:ext cx="7416824" cy="6839412"/>
        </p:xfrm>
        <a:graphic>
          <a:graphicData uri="http://schemas.openxmlformats.org/drawingml/2006/table">
            <a:tbl>
              <a:tblPr/>
              <a:tblGrid>
                <a:gridCol w="1500659">
                  <a:extLst>
                    <a:ext uri="{9D8B030D-6E8A-4147-A177-3AD203B41FA5}">
                      <a16:colId xmlns:a16="http://schemas.microsoft.com/office/drawing/2014/main" val="20000"/>
                    </a:ext>
                  </a:extLst>
                </a:gridCol>
                <a:gridCol w="739840">
                  <a:extLst>
                    <a:ext uri="{9D8B030D-6E8A-4147-A177-3AD203B41FA5}">
                      <a16:colId xmlns:a16="http://schemas.microsoft.com/office/drawing/2014/main" val="20001"/>
                    </a:ext>
                  </a:extLst>
                </a:gridCol>
                <a:gridCol w="2149980">
                  <a:extLst>
                    <a:ext uri="{9D8B030D-6E8A-4147-A177-3AD203B41FA5}">
                      <a16:colId xmlns:a16="http://schemas.microsoft.com/office/drawing/2014/main" val="20002"/>
                    </a:ext>
                  </a:extLst>
                </a:gridCol>
                <a:gridCol w="1934130">
                  <a:extLst>
                    <a:ext uri="{9D8B030D-6E8A-4147-A177-3AD203B41FA5}">
                      <a16:colId xmlns:a16="http://schemas.microsoft.com/office/drawing/2014/main" val="20003"/>
                    </a:ext>
                  </a:extLst>
                </a:gridCol>
                <a:gridCol w="1092215">
                  <a:extLst>
                    <a:ext uri="{9D8B030D-6E8A-4147-A177-3AD203B41FA5}">
                      <a16:colId xmlns:a16="http://schemas.microsoft.com/office/drawing/2014/main" val="20004"/>
                    </a:ext>
                  </a:extLst>
                </a:gridCol>
              </a:tblGrid>
              <a:tr h="652734">
                <a:tc gridSpan="4">
                  <a:txBody>
                    <a:bodyPr/>
                    <a:lstStyle/>
                    <a:p>
                      <a:pPr>
                        <a:lnSpc>
                          <a:spcPct val="115000"/>
                        </a:lnSpc>
                        <a:spcAft>
                          <a:spcPts val="0"/>
                        </a:spcAft>
                      </a:pPr>
                      <a:r>
                        <a:rPr lang="en-CA" sz="2800" b="1" dirty="0">
                          <a:solidFill>
                            <a:srgbClr val="FF0000"/>
                          </a:solidFill>
                          <a:latin typeface="Calibri"/>
                          <a:ea typeface="Times New Roman"/>
                          <a:cs typeface="Times New Roman"/>
                        </a:rPr>
                        <a:t>           </a:t>
                      </a:r>
                      <a:r>
                        <a:rPr lang="en-CA" sz="2400" b="1" dirty="0">
                          <a:solidFill>
                            <a:srgbClr val="FF0000"/>
                          </a:solidFill>
                          <a:latin typeface="Calibri"/>
                          <a:ea typeface="Times New Roman"/>
                          <a:cs typeface="Times New Roman"/>
                        </a:rPr>
                        <a:t>Co-op Angler, Sample Size / Stream 2017</a:t>
                      </a:r>
                      <a:endParaRPr lang="en-CA" sz="24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7891">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Basin</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Tributary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Sample Size</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A</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Thunder Bay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Whitefish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172</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Neebing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239</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McIntyre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370</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McVicar Creek</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178</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Blind Creek</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49</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MacKenzie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38</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B</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Black Bay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Portage Creek</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51</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2917">
                <a:tc>
                  <a:txBody>
                    <a:bodyPr/>
                    <a:lstStyle/>
                    <a:p>
                      <a:pP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Wolf</a:t>
                      </a:r>
                      <a:r>
                        <a:rPr lang="en-CA" sz="1600" b="1" baseline="0" dirty="0">
                          <a:solidFill>
                            <a:srgbClr val="000000"/>
                          </a:solidFill>
                          <a:latin typeface="Calibri"/>
                          <a:ea typeface="Calibri"/>
                          <a:cs typeface="Times New Roman"/>
                        </a:rPr>
                        <a:t> River</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31</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2917">
                <a:tc>
                  <a:txBody>
                    <a:bodyPr/>
                    <a:lstStyle/>
                    <a:p>
                      <a:pPr>
                        <a:lnSpc>
                          <a:spcPct val="115000"/>
                        </a:lnSpc>
                        <a:spcAft>
                          <a:spcPts val="0"/>
                        </a:spcAft>
                      </a:pPr>
                      <a:r>
                        <a:rPr lang="en-CA" sz="1600" dirty="0">
                          <a:solidFill>
                            <a:srgbClr val="000000"/>
                          </a:solidFill>
                          <a:latin typeface="Calibri"/>
                          <a:ea typeface="Times New Roman"/>
                          <a:cs typeface="Times New Roman"/>
                        </a:rPr>
                        <a:t>              </a:t>
                      </a:r>
                      <a:r>
                        <a:rPr lang="en-CA" sz="1600" b="1" dirty="0">
                          <a:solidFill>
                            <a:srgbClr val="000000"/>
                          </a:solidFill>
                          <a:latin typeface="Calibri"/>
                          <a:ea typeface="Times New Roman"/>
                          <a:cs typeface="Times New Roman"/>
                        </a:rPr>
                        <a:t>C</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Nipigon Bay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Jackpine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88</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Cypress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67</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Miscellaneous Nipigon Bay tribs.</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26</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D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Sault Ste Marie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41</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E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others</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26 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1458">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683568" y="620688"/>
            <a:ext cx="8243887" cy="3447098"/>
          </a:xfrm>
          <a:prstGeom prst="rect">
            <a:avLst/>
          </a:prstGeom>
          <a:noFill/>
          <a:ln w="9525">
            <a:noFill/>
            <a:miter lim="800000"/>
            <a:headEnd/>
            <a:tailEnd/>
          </a:ln>
        </p:spPr>
        <p:txBody>
          <a:bodyPr wrap="square" anchor="ctr">
            <a:spAutoFit/>
          </a:bodyPr>
          <a:lstStyle/>
          <a:p>
            <a:pPr eaLnBrk="0" hangingPunct="0"/>
            <a:r>
              <a:rPr lang="en-CA" sz="4400" b="1" dirty="0">
                <a:solidFill>
                  <a:srgbClr val="002060"/>
                </a:solidFill>
                <a:latin typeface="Calibri" pitchFamily="34" charset="0"/>
                <a:ea typeface="Calibri" pitchFamily="34" charset="0"/>
                <a:cs typeface="Times New Roman" pitchFamily="18" charset="0"/>
              </a:rPr>
              <a:t>Petersen Population Estimate</a:t>
            </a:r>
            <a:endParaRPr lang="en-CA" sz="2200" b="1" dirty="0">
              <a:solidFill>
                <a:srgbClr val="002060"/>
              </a:solidFill>
              <a:latin typeface="Calibri" pitchFamily="34" charset="0"/>
              <a:ea typeface="Calibri" pitchFamily="34" charset="0"/>
              <a:cs typeface="Times New Roman" pitchFamily="18" charset="0"/>
            </a:endParaRP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Number of Fish Clipped in Year #1  X  Repeat Spawners in Year # 2  /  by Clips from Year # 1 Captured in Year #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Example :</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250 marked in Year #1</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150 Repeat Spawners Year # 2</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30 Marked fish from Year # 1 Captured in Year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250 X 150</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        = 1259 +- 95 % Confidence (year #1)</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30</a:t>
            </a:r>
            <a:endParaRPr lang="en-CA" dirty="0">
              <a:ea typeface="Calibri" pitchFamily="34" charset="0"/>
              <a:cs typeface="Times New Roman" pitchFamily="18" charset="0"/>
            </a:endParaRPr>
          </a:p>
        </p:txBody>
      </p:sp>
      <p:sp>
        <p:nvSpPr>
          <p:cNvPr id="3" name="TextBox 2"/>
          <p:cNvSpPr txBox="1"/>
          <p:nvPr/>
        </p:nvSpPr>
        <p:spPr>
          <a:xfrm>
            <a:off x="467544" y="4581128"/>
            <a:ext cx="7632848" cy="3046988"/>
          </a:xfrm>
          <a:prstGeom prst="rect">
            <a:avLst/>
          </a:prstGeom>
          <a:noFill/>
        </p:spPr>
        <p:txBody>
          <a:bodyPr wrap="square" rtlCol="0">
            <a:spAutoFit/>
          </a:bodyPr>
          <a:lstStyle/>
          <a:p>
            <a:r>
              <a:rPr lang="en-CA" sz="2400" b="1" dirty="0">
                <a:solidFill>
                  <a:schemeClr val="accent6">
                    <a:lumMod val="75000"/>
                  </a:schemeClr>
                </a:solidFill>
              </a:rPr>
              <a:t>Neebing River……1993 +- 920   (north branch 2016)</a:t>
            </a:r>
          </a:p>
          <a:p>
            <a:r>
              <a:rPr lang="en-CA" sz="2400" b="1" dirty="0">
                <a:solidFill>
                  <a:schemeClr val="accent6">
                    <a:lumMod val="75000"/>
                  </a:schemeClr>
                </a:solidFill>
              </a:rPr>
              <a:t>McIntyre River…...3209 +- 1121 (2016)</a:t>
            </a:r>
          </a:p>
          <a:p>
            <a:r>
              <a:rPr lang="en-CA" sz="2400" b="1" dirty="0">
                <a:solidFill>
                  <a:schemeClr val="accent6">
                    <a:lumMod val="75000"/>
                  </a:schemeClr>
                </a:solidFill>
              </a:rPr>
              <a:t>McVicar Creek…...2484 +- 1519 (2016)</a:t>
            </a:r>
          </a:p>
          <a:p>
            <a:r>
              <a:rPr lang="en-CA" sz="2400" b="1" dirty="0">
                <a:solidFill>
                  <a:schemeClr val="accent6">
                    <a:lumMod val="75000"/>
                  </a:schemeClr>
                </a:solidFill>
              </a:rPr>
              <a:t>Portage Creek……..289 +- 188  (2016)</a:t>
            </a:r>
          </a:p>
          <a:p>
            <a:r>
              <a:rPr lang="en-CA" sz="2400" b="1" dirty="0">
                <a:solidFill>
                  <a:schemeClr val="accent6">
                    <a:lumMod val="75000"/>
                  </a:schemeClr>
                </a:solidFill>
              </a:rPr>
              <a:t>MacKenzie River….284               (2016)</a:t>
            </a: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p:txBody>
      </p:sp>
      <p:sp>
        <p:nvSpPr>
          <p:cNvPr id="4" name="TextBox 3"/>
          <p:cNvSpPr txBox="1"/>
          <p:nvPr/>
        </p:nvSpPr>
        <p:spPr>
          <a:xfrm>
            <a:off x="971600" y="4077072"/>
            <a:ext cx="5112568" cy="461665"/>
          </a:xfrm>
          <a:prstGeom prst="rect">
            <a:avLst/>
          </a:prstGeom>
          <a:noFill/>
        </p:spPr>
        <p:txBody>
          <a:bodyPr wrap="square" rtlCol="0">
            <a:spAutoFit/>
          </a:bodyPr>
          <a:lstStyle/>
          <a:p>
            <a:r>
              <a:rPr lang="en-CA" sz="2400" b="1" dirty="0">
                <a:solidFill>
                  <a:srgbClr val="002060"/>
                </a:solidFill>
              </a:rPr>
              <a:t>     Estimated Number of Adults</a:t>
            </a:r>
          </a:p>
        </p:txBody>
      </p:sp>
      <p:sp>
        <p:nvSpPr>
          <p:cNvPr id="5" name="TextBox 4"/>
          <p:cNvSpPr txBox="1"/>
          <p:nvPr/>
        </p:nvSpPr>
        <p:spPr>
          <a:xfrm>
            <a:off x="611560" y="6453336"/>
            <a:ext cx="5976664" cy="307777"/>
          </a:xfrm>
          <a:prstGeom prst="rect">
            <a:avLst/>
          </a:prstGeom>
          <a:noFill/>
        </p:spPr>
        <p:txBody>
          <a:bodyPr wrap="square" rtlCol="0">
            <a:spAutoFit/>
          </a:bodyPr>
          <a:lstStyle/>
          <a:p>
            <a:r>
              <a:rPr lang="en-CA" sz="1400" b="1" dirty="0">
                <a:solidFill>
                  <a:srgbClr val="FF0000"/>
                </a:solidFill>
              </a:rPr>
              <a:t> 2016 population estimates for are based on recaptures from 2017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8184</TotalTime>
  <Words>2080</Words>
  <Application>Microsoft Office PowerPoint</Application>
  <PresentationFormat>Letter Paper (8.5x11 in)</PresentationFormat>
  <Paragraphs>620</Paragraphs>
  <Slides>24</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Times New Roman</vt:lpstr>
      <vt:lpstr>Wingdings</vt:lpstr>
      <vt:lpstr>Office Theme</vt:lpstr>
      <vt:lpstr>Acrobat Document</vt:lpstr>
      <vt:lpstr>North Shore Steelhead Assessment A Partnership in Research 2017 </vt:lpstr>
      <vt:lpstr>Goals and Objectives</vt:lpstr>
      <vt:lpstr>PowerPoint Presentation</vt:lpstr>
      <vt:lpstr>Steelhead Assessment 2017</vt:lpstr>
      <vt:lpstr>PowerPoint Presentation</vt:lpstr>
      <vt:lpstr>Sampling Kit</vt:lpstr>
      <vt:lpstr>Sampling Procedure</vt:lpstr>
      <vt:lpstr>PowerPoint Presentation</vt:lpstr>
      <vt:lpstr>PowerPoint Presentation</vt:lpstr>
      <vt:lpstr>Data Obtained from Scale Samples</vt:lpstr>
      <vt:lpstr>Life History</vt:lpstr>
      <vt:lpstr>PowerPoint Presentation</vt:lpstr>
      <vt:lpstr>PowerPoint Presentation</vt:lpstr>
      <vt:lpstr>PowerPoint Presentation</vt:lpstr>
      <vt:lpstr>PowerPoint Presentation</vt:lpstr>
      <vt:lpstr>Smolting History 2017</vt:lpstr>
      <vt:lpstr>Steelhead Maturity</vt:lpstr>
      <vt:lpstr>      Repeat Spawners</vt:lpstr>
      <vt:lpstr>Weight and Age of your Steelhead</vt:lpstr>
      <vt:lpstr>What is happening in Black Bay ??</vt:lpstr>
      <vt:lpstr>Lake Superior Steelhead: Summary</vt:lpstr>
      <vt:lpstr>Acknowledgements</vt:lpstr>
      <vt:lpstr>Future Activities</vt:lpstr>
      <vt:lpstr>The Protection of Lake Superior’s Wild Steelhead Fishery is in Your Hands</vt:lpstr>
    </vt:vector>
  </TitlesOfParts>
  <Company>Land and Resources Cluster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 Angler 2011Results</dc:title>
  <dc:creator>georgejo</dc:creator>
  <cp:lastModifiedBy>Owner</cp:lastModifiedBy>
  <cp:revision>529</cp:revision>
  <dcterms:created xsi:type="dcterms:W3CDTF">2011-08-08T13:24:39Z</dcterms:created>
  <dcterms:modified xsi:type="dcterms:W3CDTF">2018-07-11T21:22:45Z</dcterms:modified>
</cp:coreProperties>
</file>